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66" r:id="rId4"/>
    <p:sldId id="283" r:id="rId5"/>
    <p:sldId id="291" r:id="rId6"/>
    <p:sldId id="290" r:id="rId7"/>
    <p:sldId id="285" r:id="rId8"/>
    <p:sldId id="292" r:id="rId9"/>
    <p:sldId id="287" r:id="rId10"/>
    <p:sldId id="293" r:id="rId11"/>
    <p:sldId id="28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694"/>
    <p:restoredTop sz="96707"/>
  </p:normalViewPr>
  <p:slideViewPr>
    <p:cSldViewPr snapToGrid="0" snapToObjects="1">
      <p:cViewPr varScale="1">
        <p:scale>
          <a:sx n="76" d="100"/>
          <a:sy n="76" d="100"/>
        </p:scale>
        <p:origin x="208" y="18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21CE4FC0-3F24-1E45-8E4B-E20AABEC5B6A}" type="datetimeFigureOut">
              <a:rPr lang="en-US" smtClean="0"/>
              <a:t>12/6/19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BBC119-FF63-8647-8D0E-09BB0DE91E94}" type="slidenum">
              <a:rPr lang="en-US" smtClean="0"/>
              <a:t>‹#›</a:t>
            </a:fld>
            <a:endParaRPr lang="en-US"/>
          </a:p>
        </p:txBody>
      </p:sp>
    </p:spTree>
    <p:extLst>
      <p:ext uri="{BB962C8B-B14F-4D97-AF65-F5344CB8AC3E}">
        <p14:creationId xmlns:p14="http://schemas.microsoft.com/office/powerpoint/2010/main" val="191840928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CE4FC0-3F24-1E45-8E4B-E20AABEC5B6A}" type="datetimeFigureOut">
              <a:rPr lang="en-US" smtClean="0"/>
              <a:t>12/6/19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BBC119-FF63-8647-8D0E-09BB0DE91E94}" type="slidenum">
              <a:rPr lang="en-US" smtClean="0"/>
              <a:t>‹#›</a:t>
            </a:fld>
            <a:endParaRPr lang="en-US"/>
          </a:p>
        </p:txBody>
      </p:sp>
    </p:spTree>
    <p:extLst>
      <p:ext uri="{BB962C8B-B14F-4D97-AF65-F5344CB8AC3E}">
        <p14:creationId xmlns:p14="http://schemas.microsoft.com/office/powerpoint/2010/main" val="203865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CE4FC0-3F24-1E45-8E4B-E20AABEC5B6A}" type="datetimeFigureOut">
              <a:rPr lang="en-US" smtClean="0"/>
              <a:t>12/6/19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BBC119-FF63-8647-8D0E-09BB0DE91E94}" type="slidenum">
              <a:rPr lang="en-US" smtClean="0"/>
              <a:t>‹#›</a:t>
            </a:fld>
            <a:endParaRPr lang="en-US"/>
          </a:p>
        </p:txBody>
      </p:sp>
    </p:spTree>
    <p:extLst>
      <p:ext uri="{BB962C8B-B14F-4D97-AF65-F5344CB8AC3E}">
        <p14:creationId xmlns:p14="http://schemas.microsoft.com/office/powerpoint/2010/main" val="631130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1CE4FC0-3F24-1E45-8E4B-E20AABEC5B6A}" type="datetimeFigureOut">
              <a:rPr lang="en-US" smtClean="0"/>
              <a:t>12/6/19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BBC119-FF63-8647-8D0E-09BB0DE91E94}" type="slidenum">
              <a:rPr lang="en-US" smtClean="0"/>
              <a:t>‹#›</a:t>
            </a:fld>
            <a:endParaRPr lang="en-US"/>
          </a:p>
        </p:txBody>
      </p:sp>
    </p:spTree>
    <p:extLst>
      <p:ext uri="{BB962C8B-B14F-4D97-AF65-F5344CB8AC3E}">
        <p14:creationId xmlns:p14="http://schemas.microsoft.com/office/powerpoint/2010/main" val="2411341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21CE4FC0-3F24-1E45-8E4B-E20AABEC5B6A}" type="datetimeFigureOut">
              <a:rPr lang="en-US" smtClean="0"/>
              <a:t>12/6/19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BBC119-FF63-8647-8D0E-09BB0DE91E94}" type="slidenum">
              <a:rPr lang="en-US" smtClean="0"/>
              <a:t>‹#›</a:t>
            </a:fld>
            <a:endParaRPr lang="en-US"/>
          </a:p>
        </p:txBody>
      </p:sp>
    </p:spTree>
    <p:extLst>
      <p:ext uri="{BB962C8B-B14F-4D97-AF65-F5344CB8AC3E}">
        <p14:creationId xmlns:p14="http://schemas.microsoft.com/office/powerpoint/2010/main" val="413542376"/>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21CE4FC0-3F24-1E45-8E4B-E20AABEC5B6A}" type="datetimeFigureOut">
              <a:rPr lang="en-US" smtClean="0"/>
              <a:t>12/6/19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B3BBC119-FF63-8647-8D0E-09BB0DE91E94}" type="slidenum">
              <a:rPr lang="en-US" smtClean="0"/>
              <a:t>‹#›</a:t>
            </a:fld>
            <a:endParaRPr lang="en-US"/>
          </a:p>
        </p:txBody>
      </p:sp>
    </p:spTree>
    <p:extLst>
      <p:ext uri="{BB962C8B-B14F-4D97-AF65-F5344CB8AC3E}">
        <p14:creationId xmlns:p14="http://schemas.microsoft.com/office/powerpoint/2010/main" val="21848399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21CE4FC0-3F24-1E45-8E4B-E20AABEC5B6A}" type="datetimeFigureOut">
              <a:rPr lang="en-US" smtClean="0"/>
              <a:t>12/6/19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BBC119-FF63-8647-8D0E-09BB0DE91E94}"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850949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1CE4FC0-3F24-1E45-8E4B-E20AABEC5B6A}" type="datetimeFigureOut">
              <a:rPr lang="en-US" smtClean="0"/>
              <a:t>12/6/19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BBC119-FF63-8647-8D0E-09BB0DE91E94}" type="slidenum">
              <a:rPr lang="en-US" smtClean="0"/>
              <a:t>‹#›</a:t>
            </a:fld>
            <a:endParaRPr lang="en-US"/>
          </a:p>
        </p:txBody>
      </p:sp>
    </p:spTree>
    <p:extLst>
      <p:ext uri="{BB962C8B-B14F-4D97-AF65-F5344CB8AC3E}">
        <p14:creationId xmlns:p14="http://schemas.microsoft.com/office/powerpoint/2010/main" val="3942912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CE4FC0-3F24-1E45-8E4B-E20AABEC5B6A}" type="datetimeFigureOut">
              <a:rPr lang="en-US" smtClean="0"/>
              <a:t>12/6/19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BBC119-FF63-8647-8D0E-09BB0DE91E94}" type="slidenum">
              <a:rPr lang="en-US" smtClean="0"/>
              <a:t>‹#›</a:t>
            </a:fld>
            <a:endParaRPr lang="en-US"/>
          </a:p>
        </p:txBody>
      </p:sp>
    </p:spTree>
    <p:extLst>
      <p:ext uri="{BB962C8B-B14F-4D97-AF65-F5344CB8AC3E}">
        <p14:creationId xmlns:p14="http://schemas.microsoft.com/office/powerpoint/2010/main" val="599605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21CE4FC0-3F24-1E45-8E4B-E20AABEC5B6A}" type="datetimeFigureOut">
              <a:rPr lang="en-US" smtClean="0"/>
              <a:t>12/6/19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B3BBC119-FF63-8647-8D0E-09BB0DE91E94}" type="slidenum">
              <a:rPr lang="en-US" smtClean="0"/>
              <a:t>‹#›</a:t>
            </a:fld>
            <a:endParaRPr lang="en-US"/>
          </a:p>
        </p:txBody>
      </p:sp>
    </p:spTree>
    <p:extLst>
      <p:ext uri="{BB962C8B-B14F-4D97-AF65-F5344CB8AC3E}">
        <p14:creationId xmlns:p14="http://schemas.microsoft.com/office/powerpoint/2010/main" val="4049409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21CE4FC0-3F24-1E45-8E4B-E20AABEC5B6A}" type="datetimeFigureOut">
              <a:rPr lang="en-US" smtClean="0"/>
              <a:t>12/6/19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B3BBC119-FF63-8647-8D0E-09BB0DE91E94}" type="slidenum">
              <a:rPr lang="en-US" smtClean="0"/>
              <a:t>‹#›</a:t>
            </a:fld>
            <a:endParaRPr lang="en-US"/>
          </a:p>
        </p:txBody>
      </p:sp>
    </p:spTree>
    <p:extLst>
      <p:ext uri="{BB962C8B-B14F-4D97-AF65-F5344CB8AC3E}">
        <p14:creationId xmlns:p14="http://schemas.microsoft.com/office/powerpoint/2010/main" val="26651480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21CE4FC0-3F24-1E45-8E4B-E20AABEC5B6A}" type="datetimeFigureOut">
              <a:rPr lang="en-US" smtClean="0"/>
              <a:t>12/6/19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B3BBC119-FF63-8647-8D0E-09BB0DE91E94}" type="slidenum">
              <a:rPr lang="en-US" smtClean="0"/>
              <a:t>‹#›</a:t>
            </a:fld>
            <a:endParaRPr lang="en-US"/>
          </a:p>
        </p:txBody>
      </p:sp>
    </p:spTree>
    <p:extLst>
      <p:ext uri="{BB962C8B-B14F-4D97-AF65-F5344CB8AC3E}">
        <p14:creationId xmlns:p14="http://schemas.microsoft.com/office/powerpoint/2010/main" val="32881077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D3A6F-6FD2-6240-B27A-D5D3174B98D7}"/>
              </a:ext>
            </a:extLst>
          </p:cNvPr>
          <p:cNvSpPr>
            <a:spLocks noGrp="1"/>
          </p:cNvSpPr>
          <p:nvPr>
            <p:ph type="ctrTitle"/>
          </p:nvPr>
        </p:nvSpPr>
        <p:spPr/>
        <p:txBody>
          <a:bodyPr>
            <a:normAutofit/>
          </a:bodyPr>
          <a:lstStyle/>
          <a:p>
            <a:r>
              <a:rPr lang="en-US" dirty="0"/>
              <a:t>Attrition &amp; Income modeling For Frito Lay</a:t>
            </a:r>
          </a:p>
        </p:txBody>
      </p:sp>
      <p:sp>
        <p:nvSpPr>
          <p:cNvPr id="3" name="Subtitle 2">
            <a:extLst>
              <a:ext uri="{FF2B5EF4-FFF2-40B4-BE49-F238E27FC236}">
                <a16:creationId xmlns:a16="http://schemas.microsoft.com/office/drawing/2014/main" id="{AA282CB3-BD7E-ED4C-8231-7242C355E183}"/>
              </a:ext>
            </a:extLst>
          </p:cNvPr>
          <p:cNvSpPr>
            <a:spLocks noGrp="1"/>
          </p:cNvSpPr>
          <p:nvPr>
            <p:ph type="subTitle" idx="1"/>
          </p:nvPr>
        </p:nvSpPr>
        <p:spPr/>
        <p:txBody>
          <a:bodyPr/>
          <a:lstStyle/>
          <a:p>
            <a:r>
              <a:rPr lang="en-US" dirty="0"/>
              <a:t>Reagan Meagher</a:t>
            </a:r>
          </a:p>
        </p:txBody>
      </p:sp>
    </p:spTree>
    <p:extLst>
      <p:ext uri="{BB962C8B-B14F-4D97-AF65-F5344CB8AC3E}">
        <p14:creationId xmlns:p14="http://schemas.microsoft.com/office/powerpoint/2010/main" val="1811245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DF5E1-DA89-3640-B0AF-8B76F18A4807}"/>
              </a:ext>
            </a:extLst>
          </p:cNvPr>
          <p:cNvSpPr>
            <a:spLocks noGrp="1"/>
          </p:cNvSpPr>
          <p:nvPr>
            <p:ph type="title"/>
          </p:nvPr>
        </p:nvSpPr>
        <p:spPr>
          <a:xfrm>
            <a:off x="2231136" y="249074"/>
            <a:ext cx="7729728" cy="1188720"/>
          </a:xfrm>
        </p:spPr>
        <p:txBody>
          <a:bodyPr/>
          <a:lstStyle/>
          <a:p>
            <a:r>
              <a:rPr lang="en-US" dirty="0"/>
              <a:t>Job Role Trends</a:t>
            </a:r>
          </a:p>
        </p:txBody>
      </p:sp>
      <p:pic>
        <p:nvPicPr>
          <p:cNvPr id="3" name="Picture 2">
            <a:extLst>
              <a:ext uri="{FF2B5EF4-FFF2-40B4-BE49-F238E27FC236}">
                <a16:creationId xmlns:a16="http://schemas.microsoft.com/office/drawing/2014/main" id="{BABD1BCF-C675-BE4E-8573-A33F01082BB6}"/>
              </a:ext>
            </a:extLst>
          </p:cNvPr>
          <p:cNvPicPr>
            <a:picLocks noChangeAspect="1"/>
          </p:cNvPicPr>
          <p:nvPr/>
        </p:nvPicPr>
        <p:blipFill>
          <a:blip r:embed="rId2"/>
          <a:stretch>
            <a:fillRect/>
          </a:stretch>
        </p:blipFill>
        <p:spPr>
          <a:xfrm>
            <a:off x="446172" y="1662029"/>
            <a:ext cx="5524500" cy="3822700"/>
          </a:xfrm>
          <a:prstGeom prst="rect">
            <a:avLst/>
          </a:prstGeom>
        </p:spPr>
      </p:pic>
      <p:pic>
        <p:nvPicPr>
          <p:cNvPr id="4" name="Picture 3">
            <a:extLst>
              <a:ext uri="{FF2B5EF4-FFF2-40B4-BE49-F238E27FC236}">
                <a16:creationId xmlns:a16="http://schemas.microsoft.com/office/drawing/2014/main" id="{61064445-419B-FC40-846D-D422850FC132}"/>
              </a:ext>
            </a:extLst>
          </p:cNvPr>
          <p:cNvPicPr>
            <a:picLocks noChangeAspect="1"/>
          </p:cNvPicPr>
          <p:nvPr/>
        </p:nvPicPr>
        <p:blipFill>
          <a:blip r:embed="rId3"/>
          <a:stretch>
            <a:fillRect/>
          </a:stretch>
        </p:blipFill>
        <p:spPr>
          <a:xfrm>
            <a:off x="6221329" y="1662029"/>
            <a:ext cx="5524500" cy="3822700"/>
          </a:xfrm>
          <a:prstGeom prst="rect">
            <a:avLst/>
          </a:prstGeom>
        </p:spPr>
      </p:pic>
      <p:sp>
        <p:nvSpPr>
          <p:cNvPr id="5" name="TextBox 4">
            <a:extLst>
              <a:ext uri="{FF2B5EF4-FFF2-40B4-BE49-F238E27FC236}">
                <a16:creationId xmlns:a16="http://schemas.microsoft.com/office/drawing/2014/main" id="{F30F40A2-CC4D-0341-914E-265204C794CA}"/>
              </a:ext>
            </a:extLst>
          </p:cNvPr>
          <p:cNvSpPr txBox="1"/>
          <p:nvPr/>
        </p:nvSpPr>
        <p:spPr>
          <a:xfrm>
            <a:off x="446172" y="5710989"/>
            <a:ext cx="5524500" cy="830997"/>
          </a:xfrm>
          <a:prstGeom prst="rect">
            <a:avLst/>
          </a:prstGeom>
          <a:noFill/>
        </p:spPr>
        <p:txBody>
          <a:bodyPr wrap="square" rtlCol="0">
            <a:spAutoFit/>
          </a:bodyPr>
          <a:lstStyle/>
          <a:p>
            <a:pPr marL="285750" indent="-285750">
              <a:buFont typeface="Arial" panose="020B0604020202020204" pitchFamily="34" charset="0"/>
              <a:buChar char="•"/>
            </a:pPr>
            <a:r>
              <a:rPr lang="en-US" sz="1600" dirty="0"/>
              <a:t>In each Job Role, you can only move up through so many Job Levels before needing to switch roles</a:t>
            </a:r>
          </a:p>
          <a:p>
            <a:pPr marL="285750" indent="-285750">
              <a:buFont typeface="Arial" panose="020B0604020202020204" pitchFamily="34" charset="0"/>
              <a:buChar char="•"/>
            </a:pPr>
            <a:r>
              <a:rPr lang="en-US" sz="1600" dirty="0"/>
              <a:t>Managers &amp; Directors earn the highest income</a:t>
            </a:r>
          </a:p>
        </p:txBody>
      </p:sp>
      <p:sp>
        <p:nvSpPr>
          <p:cNvPr id="8" name="TextBox 7">
            <a:extLst>
              <a:ext uri="{FF2B5EF4-FFF2-40B4-BE49-F238E27FC236}">
                <a16:creationId xmlns:a16="http://schemas.microsoft.com/office/drawing/2014/main" id="{8934EBFF-217D-DD49-9BCA-F17FA68E5454}"/>
              </a:ext>
            </a:extLst>
          </p:cNvPr>
          <p:cNvSpPr txBox="1"/>
          <p:nvPr/>
        </p:nvSpPr>
        <p:spPr>
          <a:xfrm>
            <a:off x="6221329" y="5708964"/>
            <a:ext cx="5524500" cy="830997"/>
          </a:xfrm>
          <a:prstGeom prst="rect">
            <a:avLst/>
          </a:prstGeom>
          <a:noFill/>
        </p:spPr>
        <p:txBody>
          <a:bodyPr wrap="square" rtlCol="0">
            <a:spAutoFit/>
          </a:bodyPr>
          <a:lstStyle/>
          <a:p>
            <a:pPr marL="285750" indent="-285750">
              <a:buFont typeface="Arial" panose="020B0604020202020204" pitchFamily="34" charset="0"/>
              <a:buChar char="•"/>
            </a:pPr>
            <a:r>
              <a:rPr lang="en-US" sz="1600" dirty="0"/>
              <a:t>There are a high percentage of Sales Executives with low Job Satisfaction</a:t>
            </a:r>
          </a:p>
          <a:p>
            <a:pPr marL="285750" indent="-285750">
              <a:buFont typeface="Arial" panose="020B0604020202020204" pitchFamily="34" charset="0"/>
              <a:buChar char="•"/>
            </a:pPr>
            <a:r>
              <a:rPr lang="en-US" sz="1600" dirty="0"/>
              <a:t>About 33% of the company has low Job Satisfaction (1 or 2)</a:t>
            </a:r>
          </a:p>
        </p:txBody>
      </p:sp>
    </p:spTree>
    <p:extLst>
      <p:ext uri="{BB962C8B-B14F-4D97-AF65-F5344CB8AC3E}">
        <p14:creationId xmlns:p14="http://schemas.microsoft.com/office/powerpoint/2010/main" val="2440909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DF5E1-DA89-3640-B0AF-8B76F18A4807}"/>
              </a:ext>
            </a:extLst>
          </p:cNvPr>
          <p:cNvSpPr>
            <a:spLocks noGrp="1"/>
          </p:cNvSpPr>
          <p:nvPr>
            <p:ph type="title"/>
          </p:nvPr>
        </p:nvSpPr>
        <p:spPr>
          <a:xfrm>
            <a:off x="2231136" y="249074"/>
            <a:ext cx="7729728" cy="1188720"/>
          </a:xfrm>
        </p:spPr>
        <p:txBody>
          <a:bodyPr/>
          <a:lstStyle/>
          <a:p>
            <a:r>
              <a:rPr lang="en-US" dirty="0"/>
              <a:t>Conclusions</a:t>
            </a:r>
          </a:p>
        </p:txBody>
      </p:sp>
      <p:sp>
        <p:nvSpPr>
          <p:cNvPr id="7" name="TextBox 6">
            <a:extLst>
              <a:ext uri="{FF2B5EF4-FFF2-40B4-BE49-F238E27FC236}">
                <a16:creationId xmlns:a16="http://schemas.microsoft.com/office/drawing/2014/main" id="{142A6AC5-709B-5F49-9CAD-025C3DA0A9A7}"/>
              </a:ext>
            </a:extLst>
          </p:cNvPr>
          <p:cNvSpPr txBox="1"/>
          <p:nvPr/>
        </p:nvSpPr>
        <p:spPr>
          <a:xfrm>
            <a:off x="318051" y="1659833"/>
            <a:ext cx="11658047" cy="2308324"/>
          </a:xfrm>
          <a:prstGeom prst="rect">
            <a:avLst/>
          </a:prstGeom>
          <a:noFill/>
        </p:spPr>
        <p:txBody>
          <a:bodyPr wrap="square" rtlCol="0">
            <a:spAutoFit/>
          </a:bodyPr>
          <a:lstStyle/>
          <a:p>
            <a:pPr marL="285750" indent="-285750">
              <a:buFont typeface="Arial" panose="020B0604020202020204" pitchFamily="34" charset="0"/>
              <a:buChar char="•"/>
            </a:pPr>
            <a:r>
              <a:rPr lang="en-US" dirty="0"/>
              <a:t>We can see that there are many factors that influence attrition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have a model that can successfully classify attrition with a 90.97% accuracy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have a model that can predict Monthly Income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can see that within Frito Lay Job Role plays a big factor in Monthly Income and Job Satisfaction</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89184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DF5E1-DA89-3640-B0AF-8B76F18A4807}"/>
              </a:ext>
            </a:extLst>
          </p:cNvPr>
          <p:cNvSpPr>
            <a:spLocks noGrp="1"/>
          </p:cNvSpPr>
          <p:nvPr>
            <p:ph type="title"/>
          </p:nvPr>
        </p:nvSpPr>
        <p:spPr>
          <a:xfrm>
            <a:off x="2231136" y="253494"/>
            <a:ext cx="7729728" cy="1188720"/>
          </a:xfrm>
        </p:spPr>
        <p:txBody>
          <a:bodyPr/>
          <a:lstStyle/>
          <a:p>
            <a:r>
              <a:rPr lang="en-US" dirty="0"/>
              <a:t>Inquiries</a:t>
            </a:r>
          </a:p>
        </p:txBody>
      </p:sp>
      <p:sp>
        <p:nvSpPr>
          <p:cNvPr id="7" name="TextBox 6">
            <a:extLst>
              <a:ext uri="{FF2B5EF4-FFF2-40B4-BE49-F238E27FC236}">
                <a16:creationId xmlns:a16="http://schemas.microsoft.com/office/drawing/2014/main" id="{BFC88808-15B7-8340-B00F-121CB61A11F6}"/>
              </a:ext>
            </a:extLst>
          </p:cNvPr>
          <p:cNvSpPr txBox="1"/>
          <p:nvPr/>
        </p:nvSpPr>
        <p:spPr>
          <a:xfrm>
            <a:off x="318051" y="1659833"/>
            <a:ext cx="11658047"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This project for Frito Lay has four main inquiries:</a:t>
            </a:r>
          </a:p>
          <a:p>
            <a:pPr marL="285750"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Create a way to </a:t>
            </a:r>
            <a:r>
              <a:rPr lang="en-US" b="1" u="sng" dirty="0"/>
              <a:t>identify </a:t>
            </a:r>
            <a:r>
              <a:rPr lang="en-US" dirty="0"/>
              <a:t>the top three factors that contribute to employee turnover</a:t>
            </a:r>
            <a:endParaRPr lang="en-US" b="1" u="sng" dirty="0"/>
          </a:p>
          <a:p>
            <a:pPr marL="285750"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Create a model to </a:t>
            </a:r>
            <a:r>
              <a:rPr lang="en-US" b="1" u="sng" dirty="0"/>
              <a:t>classify</a:t>
            </a:r>
            <a:r>
              <a:rPr lang="en-US" dirty="0"/>
              <a:t> attrition based on a set of explanatory variables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Create a model to </a:t>
            </a:r>
            <a:r>
              <a:rPr lang="en-US" b="1" u="sng" dirty="0"/>
              <a:t>predict</a:t>
            </a:r>
            <a:r>
              <a:rPr lang="en-US" dirty="0"/>
              <a:t> monthly income based on a set of explanatory variables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Create visualizations to </a:t>
            </a:r>
            <a:r>
              <a:rPr lang="en-US" b="1" u="sng" dirty="0"/>
              <a:t>explore trends </a:t>
            </a:r>
            <a:r>
              <a:rPr lang="en-US" dirty="0"/>
              <a:t>about job role specific relationships to a set of variables</a:t>
            </a:r>
            <a:endParaRPr lang="en-US" b="1" u="sng"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273103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DF5E1-DA89-3640-B0AF-8B76F18A4807}"/>
              </a:ext>
            </a:extLst>
          </p:cNvPr>
          <p:cNvSpPr>
            <a:spLocks noGrp="1"/>
          </p:cNvSpPr>
          <p:nvPr>
            <p:ph type="title"/>
          </p:nvPr>
        </p:nvSpPr>
        <p:spPr>
          <a:xfrm>
            <a:off x="2231136" y="249074"/>
            <a:ext cx="7729728" cy="1188720"/>
          </a:xfrm>
        </p:spPr>
        <p:txBody>
          <a:bodyPr/>
          <a:lstStyle/>
          <a:p>
            <a:r>
              <a:rPr lang="en-US" dirty="0"/>
              <a:t>Data Set</a:t>
            </a:r>
          </a:p>
        </p:txBody>
      </p:sp>
      <p:sp>
        <p:nvSpPr>
          <p:cNvPr id="7" name="TextBox 6">
            <a:extLst>
              <a:ext uri="{FF2B5EF4-FFF2-40B4-BE49-F238E27FC236}">
                <a16:creationId xmlns:a16="http://schemas.microsoft.com/office/drawing/2014/main" id="{142A6AC5-709B-5F49-9CAD-025C3DA0A9A7}"/>
              </a:ext>
            </a:extLst>
          </p:cNvPr>
          <p:cNvSpPr txBox="1"/>
          <p:nvPr/>
        </p:nvSpPr>
        <p:spPr>
          <a:xfrm>
            <a:off x="318051" y="1659833"/>
            <a:ext cx="11658047" cy="2862322"/>
          </a:xfrm>
          <a:prstGeom prst="rect">
            <a:avLst/>
          </a:prstGeom>
          <a:noFill/>
        </p:spPr>
        <p:txBody>
          <a:bodyPr wrap="square" rtlCol="0">
            <a:spAutoFit/>
          </a:bodyPr>
          <a:lstStyle/>
          <a:p>
            <a:pPr marL="285750" indent="-285750">
              <a:buFont typeface="Arial" panose="020B0604020202020204" pitchFamily="34" charset="0"/>
              <a:buChar char="•"/>
            </a:pPr>
            <a:r>
              <a:rPr lang="en-US" sz="2400" dirty="0"/>
              <a:t>The data set provided to us by Frito Lay:</a:t>
            </a:r>
          </a:p>
          <a:p>
            <a:pPr marL="285750" indent="-285750">
              <a:buFont typeface="Arial" panose="020B0604020202020204" pitchFamily="34" charset="0"/>
              <a:buChar char="•"/>
            </a:pPr>
            <a:endParaRPr lang="en-US" sz="2400" dirty="0"/>
          </a:p>
          <a:p>
            <a:pPr marL="742950" lvl="1" indent="-285750">
              <a:buFont typeface="Arial" panose="020B0604020202020204" pitchFamily="34" charset="0"/>
              <a:buChar char="•"/>
            </a:pPr>
            <a:r>
              <a:rPr lang="en-US" dirty="0"/>
              <a:t>Contains 870 observations and 36 explanatory variables or factors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The table below contains a list of all 36 variables: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dirty="0"/>
          </a:p>
        </p:txBody>
      </p:sp>
      <p:graphicFrame>
        <p:nvGraphicFramePr>
          <p:cNvPr id="3" name="Table 2">
            <a:extLst>
              <a:ext uri="{FF2B5EF4-FFF2-40B4-BE49-F238E27FC236}">
                <a16:creationId xmlns:a16="http://schemas.microsoft.com/office/drawing/2014/main" id="{7C0181EA-88AD-A846-A2C2-6B8185FF1403}"/>
              </a:ext>
            </a:extLst>
          </p:cNvPr>
          <p:cNvGraphicFramePr>
            <a:graphicFrameLocks noGrp="1"/>
          </p:cNvGraphicFramePr>
          <p:nvPr>
            <p:extLst>
              <p:ext uri="{D42A27DB-BD31-4B8C-83A1-F6EECF244321}">
                <p14:modId xmlns:p14="http://schemas.microsoft.com/office/powerpoint/2010/main" val="3556001946"/>
              </p:ext>
            </p:extLst>
          </p:nvPr>
        </p:nvGraphicFramePr>
        <p:xfrm>
          <a:off x="489361" y="3489373"/>
          <a:ext cx="11315425" cy="2966720"/>
        </p:xfrm>
        <a:graphic>
          <a:graphicData uri="http://schemas.openxmlformats.org/drawingml/2006/table">
            <a:tbl>
              <a:tblPr bandRow="1">
                <a:tableStyleId>{00A15C55-8517-42AA-B614-E9B94910E393}</a:tableStyleId>
              </a:tblPr>
              <a:tblGrid>
                <a:gridCol w="2263085">
                  <a:extLst>
                    <a:ext uri="{9D8B030D-6E8A-4147-A177-3AD203B41FA5}">
                      <a16:colId xmlns:a16="http://schemas.microsoft.com/office/drawing/2014/main" val="3873982156"/>
                    </a:ext>
                  </a:extLst>
                </a:gridCol>
                <a:gridCol w="2263085">
                  <a:extLst>
                    <a:ext uri="{9D8B030D-6E8A-4147-A177-3AD203B41FA5}">
                      <a16:colId xmlns:a16="http://schemas.microsoft.com/office/drawing/2014/main" val="2196954380"/>
                    </a:ext>
                  </a:extLst>
                </a:gridCol>
                <a:gridCol w="2263085">
                  <a:extLst>
                    <a:ext uri="{9D8B030D-6E8A-4147-A177-3AD203B41FA5}">
                      <a16:colId xmlns:a16="http://schemas.microsoft.com/office/drawing/2014/main" val="1059108307"/>
                    </a:ext>
                  </a:extLst>
                </a:gridCol>
                <a:gridCol w="2263085">
                  <a:extLst>
                    <a:ext uri="{9D8B030D-6E8A-4147-A177-3AD203B41FA5}">
                      <a16:colId xmlns:a16="http://schemas.microsoft.com/office/drawing/2014/main" val="4287084256"/>
                    </a:ext>
                  </a:extLst>
                </a:gridCol>
                <a:gridCol w="2263085">
                  <a:extLst>
                    <a:ext uri="{9D8B030D-6E8A-4147-A177-3AD203B41FA5}">
                      <a16:colId xmlns:a16="http://schemas.microsoft.com/office/drawing/2014/main" val="207805761"/>
                    </a:ext>
                  </a:extLst>
                </a:gridCol>
              </a:tblGrid>
              <a:tr h="370840">
                <a:tc>
                  <a:txBody>
                    <a:bodyPr/>
                    <a:lstStyle/>
                    <a:p>
                      <a:pPr algn="ctr"/>
                      <a:r>
                        <a:rPr lang="en-US" sz="1400" b="1" dirty="0"/>
                        <a:t>ID</a:t>
                      </a:r>
                    </a:p>
                  </a:txBody>
                  <a:tcPr/>
                </a:tc>
                <a:tc>
                  <a:txBody>
                    <a:bodyPr/>
                    <a:lstStyle/>
                    <a:p>
                      <a:pPr algn="ctr"/>
                      <a:r>
                        <a:rPr lang="en-US" sz="1400" b="1" dirty="0"/>
                        <a:t>Age</a:t>
                      </a:r>
                    </a:p>
                  </a:txBody>
                  <a:tcPr/>
                </a:tc>
                <a:tc>
                  <a:txBody>
                    <a:bodyPr/>
                    <a:lstStyle/>
                    <a:p>
                      <a:pPr algn="ctr"/>
                      <a:r>
                        <a:rPr lang="en-US" sz="1400" b="1" dirty="0"/>
                        <a:t>Attrition</a:t>
                      </a:r>
                    </a:p>
                  </a:txBody>
                  <a:tcPr/>
                </a:tc>
                <a:tc>
                  <a:txBody>
                    <a:bodyPr/>
                    <a:lstStyle/>
                    <a:p>
                      <a:pPr algn="ctr"/>
                      <a:r>
                        <a:rPr lang="en-US" sz="1400" b="1" dirty="0"/>
                        <a:t>BusinessTravel</a:t>
                      </a:r>
                    </a:p>
                  </a:txBody>
                  <a:tcPr/>
                </a:tc>
                <a:tc>
                  <a:txBody>
                    <a:bodyPr/>
                    <a:lstStyle/>
                    <a:p>
                      <a:pPr algn="ctr"/>
                      <a:r>
                        <a:rPr lang="en-US" sz="1400" b="1" dirty="0"/>
                        <a:t>DailyRate</a:t>
                      </a:r>
                    </a:p>
                  </a:txBody>
                  <a:tcPr/>
                </a:tc>
                <a:extLst>
                  <a:ext uri="{0D108BD9-81ED-4DB2-BD59-A6C34878D82A}">
                    <a16:rowId xmlns:a16="http://schemas.microsoft.com/office/drawing/2014/main" val="1463514490"/>
                  </a:ext>
                </a:extLst>
              </a:tr>
              <a:tr h="370840">
                <a:tc>
                  <a:txBody>
                    <a:bodyPr/>
                    <a:lstStyle/>
                    <a:p>
                      <a:pPr algn="ctr"/>
                      <a:r>
                        <a:rPr lang="en-US" sz="1400" b="1" dirty="0"/>
                        <a:t>Department</a:t>
                      </a:r>
                    </a:p>
                  </a:txBody>
                  <a:tcPr/>
                </a:tc>
                <a:tc>
                  <a:txBody>
                    <a:bodyPr/>
                    <a:lstStyle/>
                    <a:p>
                      <a:pPr algn="ctr"/>
                      <a:r>
                        <a:rPr lang="en-US" sz="1400" b="1" dirty="0"/>
                        <a:t>DistanceFromHome</a:t>
                      </a:r>
                    </a:p>
                  </a:txBody>
                  <a:tcPr/>
                </a:tc>
                <a:tc>
                  <a:txBody>
                    <a:bodyPr/>
                    <a:lstStyle/>
                    <a:p>
                      <a:pPr algn="ctr"/>
                      <a:r>
                        <a:rPr lang="en-US" sz="1400" b="1" dirty="0"/>
                        <a:t>Education</a:t>
                      </a:r>
                    </a:p>
                  </a:txBody>
                  <a:tcPr/>
                </a:tc>
                <a:tc>
                  <a:txBody>
                    <a:bodyPr/>
                    <a:lstStyle/>
                    <a:p>
                      <a:pPr algn="ctr"/>
                      <a:r>
                        <a:rPr lang="en-US" sz="1400" b="1" dirty="0" err="1"/>
                        <a:t>EducationField</a:t>
                      </a:r>
                      <a:endParaRPr lang="en-US" sz="1400" b="1" dirty="0"/>
                    </a:p>
                  </a:txBody>
                  <a:tcPr/>
                </a:tc>
                <a:tc>
                  <a:txBody>
                    <a:bodyPr/>
                    <a:lstStyle/>
                    <a:p>
                      <a:pPr algn="ctr"/>
                      <a:r>
                        <a:rPr lang="en-US" sz="1400" b="1" dirty="0" err="1"/>
                        <a:t>EmployeeCount</a:t>
                      </a:r>
                      <a:endParaRPr lang="en-US" sz="1400" b="1" dirty="0"/>
                    </a:p>
                  </a:txBody>
                  <a:tcPr/>
                </a:tc>
                <a:extLst>
                  <a:ext uri="{0D108BD9-81ED-4DB2-BD59-A6C34878D82A}">
                    <a16:rowId xmlns:a16="http://schemas.microsoft.com/office/drawing/2014/main" val="1498876131"/>
                  </a:ext>
                </a:extLst>
              </a:tr>
              <a:tr h="370840">
                <a:tc>
                  <a:txBody>
                    <a:bodyPr/>
                    <a:lstStyle/>
                    <a:p>
                      <a:pPr algn="ctr"/>
                      <a:r>
                        <a:rPr lang="en-US" sz="1400" b="1" dirty="0" err="1"/>
                        <a:t>EmployeeNumber</a:t>
                      </a:r>
                      <a:endParaRPr lang="en-US" sz="1400" b="1" dirty="0"/>
                    </a:p>
                  </a:txBody>
                  <a:tcPr/>
                </a:tc>
                <a:tc>
                  <a:txBody>
                    <a:bodyPr/>
                    <a:lstStyle/>
                    <a:p>
                      <a:pPr algn="ctr"/>
                      <a:r>
                        <a:rPr lang="en-US" sz="1400" b="1" dirty="0" err="1"/>
                        <a:t>EnvironmentSatisfaction</a:t>
                      </a:r>
                      <a:endParaRPr lang="en-US" sz="1400" b="1" dirty="0"/>
                    </a:p>
                  </a:txBody>
                  <a:tcPr/>
                </a:tc>
                <a:tc>
                  <a:txBody>
                    <a:bodyPr/>
                    <a:lstStyle/>
                    <a:p>
                      <a:pPr algn="ctr"/>
                      <a:r>
                        <a:rPr lang="en-US" sz="1400" b="1" dirty="0"/>
                        <a:t>Gender</a:t>
                      </a:r>
                    </a:p>
                  </a:txBody>
                  <a:tcPr/>
                </a:tc>
                <a:tc>
                  <a:txBody>
                    <a:bodyPr/>
                    <a:lstStyle/>
                    <a:p>
                      <a:pPr algn="ctr"/>
                      <a:r>
                        <a:rPr lang="en-US" sz="1400" b="1" dirty="0" err="1"/>
                        <a:t>HourlyRate</a:t>
                      </a:r>
                      <a:endParaRPr lang="en-US" sz="1400" b="1" dirty="0"/>
                    </a:p>
                  </a:txBody>
                  <a:tcPr/>
                </a:tc>
                <a:tc>
                  <a:txBody>
                    <a:bodyPr/>
                    <a:lstStyle/>
                    <a:p>
                      <a:pPr algn="ctr"/>
                      <a:r>
                        <a:rPr lang="en-US" sz="1400" b="1" dirty="0" err="1"/>
                        <a:t>JobInvolvement</a:t>
                      </a:r>
                      <a:endParaRPr lang="en-US" sz="1400" b="1" dirty="0"/>
                    </a:p>
                  </a:txBody>
                  <a:tcPr/>
                </a:tc>
                <a:extLst>
                  <a:ext uri="{0D108BD9-81ED-4DB2-BD59-A6C34878D82A}">
                    <a16:rowId xmlns:a16="http://schemas.microsoft.com/office/drawing/2014/main" val="3499630096"/>
                  </a:ext>
                </a:extLst>
              </a:tr>
              <a:tr h="370840">
                <a:tc>
                  <a:txBody>
                    <a:bodyPr/>
                    <a:lstStyle/>
                    <a:p>
                      <a:pPr algn="ctr"/>
                      <a:r>
                        <a:rPr lang="en-US" sz="1400" b="1" dirty="0" err="1"/>
                        <a:t>JobLevel</a:t>
                      </a:r>
                      <a:endParaRPr lang="en-US" sz="1400" b="1" dirty="0"/>
                    </a:p>
                  </a:txBody>
                  <a:tcPr/>
                </a:tc>
                <a:tc>
                  <a:txBody>
                    <a:bodyPr/>
                    <a:lstStyle/>
                    <a:p>
                      <a:pPr algn="ctr"/>
                      <a:r>
                        <a:rPr lang="en-US" sz="1400" b="1" dirty="0" err="1"/>
                        <a:t>JobRole</a:t>
                      </a:r>
                      <a:endParaRPr lang="en-US" sz="1400" b="1" dirty="0"/>
                    </a:p>
                  </a:txBody>
                  <a:tcPr/>
                </a:tc>
                <a:tc>
                  <a:txBody>
                    <a:bodyPr/>
                    <a:lstStyle/>
                    <a:p>
                      <a:pPr algn="ctr"/>
                      <a:r>
                        <a:rPr lang="en-US" sz="1400" b="1" dirty="0" err="1"/>
                        <a:t>JobSatisfaction</a:t>
                      </a:r>
                      <a:endParaRPr lang="en-US" sz="1400" b="1" dirty="0"/>
                    </a:p>
                  </a:txBody>
                  <a:tcPr/>
                </a:tc>
                <a:tc>
                  <a:txBody>
                    <a:bodyPr/>
                    <a:lstStyle/>
                    <a:p>
                      <a:pPr algn="ctr"/>
                      <a:r>
                        <a:rPr lang="en-US" sz="1400" b="1" dirty="0" err="1"/>
                        <a:t>MaritalStatus</a:t>
                      </a:r>
                      <a:endParaRPr lang="en-US" sz="1400" b="1" dirty="0"/>
                    </a:p>
                  </a:txBody>
                  <a:tcPr/>
                </a:tc>
                <a:tc>
                  <a:txBody>
                    <a:bodyPr/>
                    <a:lstStyle/>
                    <a:p>
                      <a:pPr algn="ctr"/>
                      <a:r>
                        <a:rPr lang="en-US" sz="1400" b="1" dirty="0" err="1"/>
                        <a:t>MonthlyIncome</a:t>
                      </a:r>
                      <a:endParaRPr lang="en-US" sz="1400" b="1" dirty="0"/>
                    </a:p>
                  </a:txBody>
                  <a:tcPr/>
                </a:tc>
                <a:extLst>
                  <a:ext uri="{0D108BD9-81ED-4DB2-BD59-A6C34878D82A}">
                    <a16:rowId xmlns:a16="http://schemas.microsoft.com/office/drawing/2014/main" val="2371968072"/>
                  </a:ext>
                </a:extLst>
              </a:tr>
              <a:tr h="370840">
                <a:tc>
                  <a:txBody>
                    <a:bodyPr/>
                    <a:lstStyle/>
                    <a:p>
                      <a:pPr algn="ctr"/>
                      <a:r>
                        <a:rPr lang="en-US" sz="1400" b="1" dirty="0" err="1"/>
                        <a:t>MonthlyRate</a:t>
                      </a:r>
                      <a:endParaRPr lang="en-US" sz="1400" b="1" dirty="0"/>
                    </a:p>
                  </a:txBody>
                  <a:tcPr/>
                </a:tc>
                <a:tc>
                  <a:txBody>
                    <a:bodyPr/>
                    <a:lstStyle/>
                    <a:p>
                      <a:pPr algn="ctr"/>
                      <a:r>
                        <a:rPr lang="en-US" sz="1400" b="1" dirty="0" err="1"/>
                        <a:t>NumCompaniesWorked</a:t>
                      </a:r>
                      <a:endParaRPr lang="en-US" sz="1400" b="1" dirty="0"/>
                    </a:p>
                  </a:txBody>
                  <a:tcPr/>
                </a:tc>
                <a:tc>
                  <a:txBody>
                    <a:bodyPr/>
                    <a:lstStyle/>
                    <a:p>
                      <a:pPr algn="ctr"/>
                      <a:r>
                        <a:rPr lang="en-US" sz="1400" b="1" dirty="0"/>
                        <a:t>Over18</a:t>
                      </a:r>
                    </a:p>
                  </a:txBody>
                  <a:tcPr/>
                </a:tc>
                <a:tc>
                  <a:txBody>
                    <a:bodyPr/>
                    <a:lstStyle/>
                    <a:p>
                      <a:pPr algn="ctr"/>
                      <a:r>
                        <a:rPr lang="en-US" sz="1400" b="1" dirty="0" err="1"/>
                        <a:t>OverTime</a:t>
                      </a:r>
                      <a:endParaRPr lang="en-US" sz="1400" b="1" dirty="0"/>
                    </a:p>
                  </a:txBody>
                  <a:tcPr/>
                </a:tc>
                <a:tc>
                  <a:txBody>
                    <a:bodyPr/>
                    <a:lstStyle/>
                    <a:p>
                      <a:pPr algn="ctr"/>
                      <a:r>
                        <a:rPr lang="en-US" sz="1400" b="1" dirty="0" err="1"/>
                        <a:t>PercentSalaryHike</a:t>
                      </a:r>
                      <a:endParaRPr lang="en-US" sz="1400" b="1" dirty="0"/>
                    </a:p>
                  </a:txBody>
                  <a:tcPr/>
                </a:tc>
                <a:extLst>
                  <a:ext uri="{0D108BD9-81ED-4DB2-BD59-A6C34878D82A}">
                    <a16:rowId xmlns:a16="http://schemas.microsoft.com/office/drawing/2014/main" val="3491461195"/>
                  </a:ext>
                </a:extLst>
              </a:tr>
              <a:tr h="370840">
                <a:tc>
                  <a:txBody>
                    <a:bodyPr/>
                    <a:lstStyle/>
                    <a:p>
                      <a:pPr algn="ctr"/>
                      <a:r>
                        <a:rPr lang="en-US" sz="1400" b="1" dirty="0" err="1"/>
                        <a:t>PerformanceRating</a:t>
                      </a:r>
                      <a:endParaRPr lang="en-US" sz="1400" b="1" dirty="0"/>
                    </a:p>
                  </a:txBody>
                  <a:tcPr/>
                </a:tc>
                <a:tc>
                  <a:txBody>
                    <a:bodyPr/>
                    <a:lstStyle/>
                    <a:p>
                      <a:pPr algn="ctr"/>
                      <a:r>
                        <a:rPr lang="en-US" sz="1400" b="1" dirty="0" err="1"/>
                        <a:t>RelationshipSatisfaction</a:t>
                      </a:r>
                      <a:endParaRPr lang="en-US" sz="1400" b="1" dirty="0"/>
                    </a:p>
                  </a:txBody>
                  <a:tcPr/>
                </a:tc>
                <a:tc>
                  <a:txBody>
                    <a:bodyPr/>
                    <a:lstStyle/>
                    <a:p>
                      <a:pPr algn="ctr"/>
                      <a:r>
                        <a:rPr lang="en-US" sz="1400" b="1" dirty="0" err="1"/>
                        <a:t>StandardHours</a:t>
                      </a:r>
                      <a:endParaRPr lang="en-US" sz="1400" b="1" dirty="0"/>
                    </a:p>
                  </a:txBody>
                  <a:tcPr/>
                </a:tc>
                <a:tc>
                  <a:txBody>
                    <a:bodyPr/>
                    <a:lstStyle/>
                    <a:p>
                      <a:pPr algn="ctr"/>
                      <a:r>
                        <a:rPr lang="en-US" sz="1400" b="1" dirty="0" err="1"/>
                        <a:t>StockOptionLevel</a:t>
                      </a:r>
                      <a:endParaRPr lang="en-US" sz="1400" b="1" dirty="0"/>
                    </a:p>
                  </a:txBody>
                  <a:tcPr/>
                </a:tc>
                <a:tc>
                  <a:txBody>
                    <a:bodyPr/>
                    <a:lstStyle/>
                    <a:p>
                      <a:pPr algn="ctr"/>
                      <a:r>
                        <a:rPr lang="en-US" sz="1400" b="1" dirty="0" err="1"/>
                        <a:t>TotalWorkingYears</a:t>
                      </a:r>
                      <a:endParaRPr lang="en-US" sz="1400" b="1" dirty="0"/>
                    </a:p>
                  </a:txBody>
                  <a:tcPr/>
                </a:tc>
                <a:extLst>
                  <a:ext uri="{0D108BD9-81ED-4DB2-BD59-A6C34878D82A}">
                    <a16:rowId xmlns:a16="http://schemas.microsoft.com/office/drawing/2014/main" val="2365410883"/>
                  </a:ext>
                </a:extLst>
              </a:tr>
              <a:tr h="370840">
                <a:tc>
                  <a:txBody>
                    <a:bodyPr/>
                    <a:lstStyle/>
                    <a:p>
                      <a:pPr algn="ctr"/>
                      <a:r>
                        <a:rPr lang="en-US" sz="1400" b="1" dirty="0" err="1"/>
                        <a:t>TrainingTimesLastYear</a:t>
                      </a:r>
                      <a:endParaRPr lang="en-US" sz="1400" b="1" dirty="0"/>
                    </a:p>
                  </a:txBody>
                  <a:tcPr/>
                </a:tc>
                <a:tc>
                  <a:txBody>
                    <a:bodyPr/>
                    <a:lstStyle/>
                    <a:p>
                      <a:pPr algn="ctr"/>
                      <a:r>
                        <a:rPr lang="en-US" sz="1400" b="1" dirty="0" err="1"/>
                        <a:t>WorkLifeBalance</a:t>
                      </a:r>
                      <a:endParaRPr lang="en-US" sz="1400" b="1" dirty="0"/>
                    </a:p>
                  </a:txBody>
                  <a:tcPr/>
                </a:tc>
                <a:tc>
                  <a:txBody>
                    <a:bodyPr/>
                    <a:lstStyle/>
                    <a:p>
                      <a:pPr algn="ctr"/>
                      <a:r>
                        <a:rPr lang="en-US" sz="1400" b="1" dirty="0" err="1"/>
                        <a:t>YearsAtCompany</a:t>
                      </a:r>
                      <a:endParaRPr lang="en-US" sz="1400" b="1" dirty="0"/>
                    </a:p>
                  </a:txBody>
                  <a:tcPr/>
                </a:tc>
                <a:tc>
                  <a:txBody>
                    <a:bodyPr/>
                    <a:lstStyle/>
                    <a:p>
                      <a:pPr algn="ctr"/>
                      <a:r>
                        <a:rPr lang="en-US" sz="1400" b="1" dirty="0" err="1"/>
                        <a:t>YearsInCurrentRole</a:t>
                      </a:r>
                      <a:endParaRPr lang="en-US" sz="1400" b="1" dirty="0"/>
                    </a:p>
                  </a:txBody>
                  <a:tcPr/>
                </a:tc>
                <a:tc>
                  <a:txBody>
                    <a:bodyPr/>
                    <a:lstStyle/>
                    <a:p>
                      <a:pPr algn="ctr"/>
                      <a:r>
                        <a:rPr lang="en-US" sz="1400" b="1" dirty="0" err="1"/>
                        <a:t>YearsSincePromotion</a:t>
                      </a:r>
                      <a:endParaRPr lang="en-US" sz="1400" b="1" dirty="0"/>
                    </a:p>
                  </a:txBody>
                  <a:tcPr/>
                </a:tc>
                <a:extLst>
                  <a:ext uri="{0D108BD9-81ED-4DB2-BD59-A6C34878D82A}">
                    <a16:rowId xmlns:a16="http://schemas.microsoft.com/office/drawing/2014/main" val="415522834"/>
                  </a:ext>
                </a:extLst>
              </a:tr>
              <a:tr h="370840">
                <a:tc>
                  <a:txBody>
                    <a:bodyPr/>
                    <a:lstStyle/>
                    <a:p>
                      <a:pPr algn="ctr"/>
                      <a:r>
                        <a:rPr lang="en-US" sz="1400" b="1" dirty="0" err="1"/>
                        <a:t>YearsWithCurrManager</a:t>
                      </a:r>
                      <a:endParaRPr lang="en-US" sz="1400" b="1" dirty="0"/>
                    </a:p>
                  </a:txBody>
                  <a:tcPr/>
                </a:tc>
                <a:tc>
                  <a:txBody>
                    <a:bodyPr/>
                    <a:lstStyle/>
                    <a:p>
                      <a:pPr algn="ctr"/>
                      <a:endParaRPr lang="en-US" sz="1400" b="1"/>
                    </a:p>
                  </a:txBody>
                  <a:tcPr/>
                </a:tc>
                <a:tc>
                  <a:txBody>
                    <a:bodyPr/>
                    <a:lstStyle/>
                    <a:p>
                      <a:pPr algn="ctr"/>
                      <a:endParaRPr lang="en-US" sz="1400" b="1"/>
                    </a:p>
                  </a:txBody>
                  <a:tcPr/>
                </a:tc>
                <a:tc>
                  <a:txBody>
                    <a:bodyPr/>
                    <a:lstStyle/>
                    <a:p>
                      <a:pPr algn="ctr"/>
                      <a:endParaRPr lang="en-US" sz="1400" b="1"/>
                    </a:p>
                  </a:txBody>
                  <a:tcPr/>
                </a:tc>
                <a:tc>
                  <a:txBody>
                    <a:bodyPr/>
                    <a:lstStyle/>
                    <a:p>
                      <a:pPr algn="ctr"/>
                      <a:endParaRPr lang="en-US" sz="1400" b="1" dirty="0"/>
                    </a:p>
                  </a:txBody>
                  <a:tcPr/>
                </a:tc>
                <a:extLst>
                  <a:ext uri="{0D108BD9-81ED-4DB2-BD59-A6C34878D82A}">
                    <a16:rowId xmlns:a16="http://schemas.microsoft.com/office/drawing/2014/main" val="3602827088"/>
                  </a:ext>
                </a:extLst>
              </a:tr>
            </a:tbl>
          </a:graphicData>
        </a:graphic>
      </p:graphicFrame>
    </p:spTree>
    <p:extLst>
      <p:ext uri="{BB962C8B-B14F-4D97-AF65-F5344CB8AC3E}">
        <p14:creationId xmlns:p14="http://schemas.microsoft.com/office/powerpoint/2010/main" val="1656505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DF5E1-DA89-3640-B0AF-8B76F18A4807}"/>
              </a:ext>
            </a:extLst>
          </p:cNvPr>
          <p:cNvSpPr>
            <a:spLocks noGrp="1"/>
          </p:cNvSpPr>
          <p:nvPr>
            <p:ph type="title"/>
          </p:nvPr>
        </p:nvSpPr>
        <p:spPr>
          <a:xfrm>
            <a:off x="2231136" y="249074"/>
            <a:ext cx="7729728" cy="1188720"/>
          </a:xfrm>
        </p:spPr>
        <p:txBody>
          <a:bodyPr/>
          <a:lstStyle/>
          <a:p>
            <a:r>
              <a:rPr lang="en-US" dirty="0"/>
              <a:t>Factors Correlated To Attrition</a:t>
            </a:r>
          </a:p>
        </p:txBody>
      </p:sp>
      <p:pic>
        <p:nvPicPr>
          <p:cNvPr id="6" name="Picture 5">
            <a:extLst>
              <a:ext uri="{FF2B5EF4-FFF2-40B4-BE49-F238E27FC236}">
                <a16:creationId xmlns:a16="http://schemas.microsoft.com/office/drawing/2014/main" id="{310B4A58-1E92-BA4C-AA2D-E14E8786B1E2}"/>
              </a:ext>
            </a:extLst>
          </p:cNvPr>
          <p:cNvPicPr>
            <a:picLocks noChangeAspect="1"/>
          </p:cNvPicPr>
          <p:nvPr/>
        </p:nvPicPr>
        <p:blipFill>
          <a:blip r:embed="rId2"/>
          <a:stretch>
            <a:fillRect/>
          </a:stretch>
        </p:blipFill>
        <p:spPr>
          <a:xfrm>
            <a:off x="100211" y="1545261"/>
            <a:ext cx="5507375" cy="5238312"/>
          </a:xfrm>
          <a:prstGeom prst="rect">
            <a:avLst/>
          </a:prstGeom>
        </p:spPr>
      </p:pic>
      <p:sp>
        <p:nvSpPr>
          <p:cNvPr id="8" name="TextBox 7">
            <a:extLst>
              <a:ext uri="{FF2B5EF4-FFF2-40B4-BE49-F238E27FC236}">
                <a16:creationId xmlns:a16="http://schemas.microsoft.com/office/drawing/2014/main" id="{0885F633-8E66-144D-AEBC-92F7FC909044}"/>
              </a:ext>
            </a:extLst>
          </p:cNvPr>
          <p:cNvSpPr txBox="1"/>
          <p:nvPr/>
        </p:nvSpPr>
        <p:spPr>
          <a:xfrm>
            <a:off x="5706737" y="1545261"/>
            <a:ext cx="5871991" cy="3693319"/>
          </a:xfrm>
          <a:prstGeom prst="rect">
            <a:avLst/>
          </a:prstGeom>
          <a:noFill/>
        </p:spPr>
        <p:txBody>
          <a:bodyPr wrap="square" rtlCol="0">
            <a:spAutoFit/>
          </a:bodyPr>
          <a:lstStyle/>
          <a:p>
            <a:r>
              <a:rPr lang="en-US" dirty="0"/>
              <a:t>By building a correlation plot we can see slight correlations between Attrition and the following explanatory variables:</a:t>
            </a:r>
          </a:p>
          <a:p>
            <a:endParaRPr lang="en-US" dirty="0"/>
          </a:p>
          <a:p>
            <a:pPr marL="285750" indent="-285750">
              <a:buFont typeface="Arial" panose="020B0604020202020204" pitchFamily="34" charset="0"/>
              <a:buChar char="•"/>
            </a:pPr>
            <a:r>
              <a:rPr lang="en-US" dirty="0"/>
              <a:t>Age</a:t>
            </a:r>
          </a:p>
          <a:p>
            <a:pPr marL="285750" indent="-285750">
              <a:buFont typeface="Arial" panose="020B0604020202020204" pitchFamily="34" charset="0"/>
              <a:buChar char="•"/>
            </a:pPr>
            <a:r>
              <a:rPr lang="en-US" dirty="0"/>
              <a:t>Job Involvement </a:t>
            </a:r>
          </a:p>
          <a:p>
            <a:pPr marL="285750" indent="-285750">
              <a:buFont typeface="Arial" panose="020B0604020202020204" pitchFamily="34" charset="0"/>
              <a:buChar char="•"/>
            </a:pPr>
            <a:r>
              <a:rPr lang="en-US" dirty="0"/>
              <a:t>Job Level </a:t>
            </a:r>
          </a:p>
          <a:p>
            <a:pPr marL="285750" indent="-285750">
              <a:buFont typeface="Arial" panose="020B0604020202020204" pitchFamily="34" charset="0"/>
              <a:buChar char="•"/>
            </a:pPr>
            <a:r>
              <a:rPr lang="en-US" dirty="0"/>
              <a:t>Job Satisfaction </a:t>
            </a:r>
          </a:p>
          <a:p>
            <a:pPr marL="285750" indent="-285750">
              <a:buFont typeface="Arial" panose="020B0604020202020204" pitchFamily="34" charset="0"/>
              <a:buChar char="•"/>
            </a:pPr>
            <a:r>
              <a:rPr lang="en-US" dirty="0"/>
              <a:t>Monthly Income </a:t>
            </a:r>
          </a:p>
          <a:p>
            <a:pPr marL="285750" indent="-285750">
              <a:buFont typeface="Arial" panose="020B0604020202020204" pitchFamily="34" charset="0"/>
              <a:buChar char="•"/>
            </a:pPr>
            <a:r>
              <a:rPr lang="en-US" dirty="0"/>
              <a:t>Stock Option Level </a:t>
            </a:r>
          </a:p>
          <a:p>
            <a:pPr marL="285750" indent="-285750">
              <a:buFont typeface="Arial" panose="020B0604020202020204" pitchFamily="34" charset="0"/>
              <a:buChar char="•"/>
            </a:pPr>
            <a:r>
              <a:rPr lang="en-US" dirty="0"/>
              <a:t>Total Working Years </a:t>
            </a:r>
          </a:p>
          <a:p>
            <a:pPr marL="285750" indent="-285750">
              <a:buFont typeface="Arial" panose="020B0604020202020204" pitchFamily="34" charset="0"/>
              <a:buChar char="•"/>
            </a:pPr>
            <a:r>
              <a:rPr lang="en-US" dirty="0"/>
              <a:t>Years At Company</a:t>
            </a:r>
          </a:p>
          <a:p>
            <a:pPr marL="285750" indent="-285750">
              <a:buFont typeface="Arial" panose="020B0604020202020204" pitchFamily="34" charset="0"/>
              <a:buChar char="•"/>
            </a:pPr>
            <a:r>
              <a:rPr lang="en-US" dirty="0"/>
              <a:t>Years in Current Role, </a:t>
            </a:r>
          </a:p>
          <a:p>
            <a:pPr marL="285750" indent="-285750">
              <a:buFont typeface="Arial" panose="020B0604020202020204" pitchFamily="34" charset="0"/>
              <a:buChar char="•"/>
            </a:pPr>
            <a:r>
              <a:rPr lang="en-US" dirty="0"/>
              <a:t>Years with Current Manager</a:t>
            </a:r>
          </a:p>
        </p:txBody>
      </p:sp>
    </p:spTree>
    <p:extLst>
      <p:ext uri="{BB962C8B-B14F-4D97-AF65-F5344CB8AC3E}">
        <p14:creationId xmlns:p14="http://schemas.microsoft.com/office/powerpoint/2010/main" val="902776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DF5E1-DA89-3640-B0AF-8B76F18A4807}"/>
              </a:ext>
            </a:extLst>
          </p:cNvPr>
          <p:cNvSpPr>
            <a:spLocks noGrp="1"/>
          </p:cNvSpPr>
          <p:nvPr>
            <p:ph type="title"/>
          </p:nvPr>
        </p:nvSpPr>
        <p:spPr>
          <a:xfrm>
            <a:off x="2231136" y="249074"/>
            <a:ext cx="7729728" cy="1188720"/>
          </a:xfrm>
        </p:spPr>
        <p:txBody>
          <a:bodyPr/>
          <a:lstStyle/>
          <a:p>
            <a:r>
              <a:rPr lang="en-US" dirty="0"/>
              <a:t>Other Correlated Variables</a:t>
            </a:r>
          </a:p>
        </p:txBody>
      </p:sp>
      <p:pic>
        <p:nvPicPr>
          <p:cNvPr id="6" name="Picture 5">
            <a:extLst>
              <a:ext uri="{FF2B5EF4-FFF2-40B4-BE49-F238E27FC236}">
                <a16:creationId xmlns:a16="http://schemas.microsoft.com/office/drawing/2014/main" id="{310B4A58-1E92-BA4C-AA2D-E14E8786B1E2}"/>
              </a:ext>
            </a:extLst>
          </p:cNvPr>
          <p:cNvPicPr>
            <a:picLocks noChangeAspect="1"/>
          </p:cNvPicPr>
          <p:nvPr/>
        </p:nvPicPr>
        <p:blipFill>
          <a:blip r:embed="rId2"/>
          <a:stretch>
            <a:fillRect/>
          </a:stretch>
        </p:blipFill>
        <p:spPr>
          <a:xfrm>
            <a:off x="100211" y="1545261"/>
            <a:ext cx="5507375" cy="5238312"/>
          </a:xfrm>
          <a:prstGeom prst="rect">
            <a:avLst/>
          </a:prstGeom>
        </p:spPr>
      </p:pic>
      <p:sp>
        <p:nvSpPr>
          <p:cNvPr id="8" name="TextBox 7">
            <a:extLst>
              <a:ext uri="{FF2B5EF4-FFF2-40B4-BE49-F238E27FC236}">
                <a16:creationId xmlns:a16="http://schemas.microsoft.com/office/drawing/2014/main" id="{0885F633-8E66-144D-AEBC-92F7FC909044}"/>
              </a:ext>
            </a:extLst>
          </p:cNvPr>
          <p:cNvSpPr txBox="1"/>
          <p:nvPr/>
        </p:nvSpPr>
        <p:spPr>
          <a:xfrm>
            <a:off x="5706737" y="1545261"/>
            <a:ext cx="5871991" cy="2308324"/>
          </a:xfrm>
          <a:prstGeom prst="rect">
            <a:avLst/>
          </a:prstGeom>
          <a:noFill/>
        </p:spPr>
        <p:txBody>
          <a:bodyPr wrap="square" rtlCol="0">
            <a:spAutoFit/>
          </a:bodyPr>
          <a:lstStyle/>
          <a:p>
            <a:r>
              <a:rPr lang="en-US" dirty="0"/>
              <a:t>From this correlation plot we can also see relationships between other explanatory variables such as:</a:t>
            </a:r>
          </a:p>
          <a:p>
            <a:endParaRPr lang="en-US" dirty="0"/>
          </a:p>
          <a:p>
            <a:pPr marL="285750" indent="-285750">
              <a:buFont typeface="Arial" panose="020B0604020202020204" pitchFamily="34" charset="0"/>
              <a:buChar char="•"/>
            </a:pPr>
            <a:r>
              <a:rPr lang="en-US" dirty="0"/>
              <a:t>Total Working Years and Age</a:t>
            </a:r>
          </a:p>
          <a:p>
            <a:pPr marL="285750" indent="-285750">
              <a:buFont typeface="Arial" panose="020B0604020202020204" pitchFamily="34" charset="0"/>
              <a:buChar char="•"/>
            </a:pPr>
            <a:r>
              <a:rPr lang="en-US" dirty="0"/>
              <a:t>Total Working Years and Job Level</a:t>
            </a:r>
          </a:p>
          <a:p>
            <a:pPr marL="285750" indent="-285750">
              <a:buFont typeface="Arial" panose="020B0604020202020204" pitchFamily="34" charset="0"/>
              <a:buChar char="•"/>
            </a:pPr>
            <a:r>
              <a:rPr lang="en-US" dirty="0"/>
              <a:t>Total Working Years and Monthly Income</a:t>
            </a:r>
          </a:p>
          <a:p>
            <a:pPr marL="285750" indent="-285750">
              <a:buFont typeface="Arial" panose="020B0604020202020204" pitchFamily="34" charset="0"/>
              <a:buChar char="•"/>
            </a:pPr>
            <a:r>
              <a:rPr lang="en-US" dirty="0"/>
              <a:t>Monthly Income and Job Level </a:t>
            </a:r>
          </a:p>
          <a:p>
            <a:pPr marL="285750" indent="-285750">
              <a:buFont typeface="Arial" panose="020B0604020202020204" pitchFamily="34" charset="0"/>
              <a:buChar char="•"/>
            </a:pPr>
            <a:r>
              <a:rPr lang="en-US" dirty="0"/>
              <a:t>Performance Rating and Percent Salary Hike.</a:t>
            </a:r>
          </a:p>
        </p:txBody>
      </p:sp>
    </p:spTree>
    <p:extLst>
      <p:ext uri="{BB962C8B-B14F-4D97-AF65-F5344CB8AC3E}">
        <p14:creationId xmlns:p14="http://schemas.microsoft.com/office/powerpoint/2010/main" val="40780087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DF5E1-DA89-3640-B0AF-8B76F18A4807}"/>
              </a:ext>
            </a:extLst>
          </p:cNvPr>
          <p:cNvSpPr>
            <a:spLocks noGrp="1"/>
          </p:cNvSpPr>
          <p:nvPr>
            <p:ph type="title"/>
          </p:nvPr>
        </p:nvSpPr>
        <p:spPr>
          <a:xfrm>
            <a:off x="2231136" y="249074"/>
            <a:ext cx="7729728" cy="1188720"/>
          </a:xfrm>
        </p:spPr>
        <p:txBody>
          <a:bodyPr/>
          <a:lstStyle/>
          <a:p>
            <a:r>
              <a:rPr lang="en-US" dirty="0"/>
              <a:t>Models</a:t>
            </a:r>
          </a:p>
        </p:txBody>
      </p:sp>
      <p:sp>
        <p:nvSpPr>
          <p:cNvPr id="7" name="TextBox 6">
            <a:extLst>
              <a:ext uri="{FF2B5EF4-FFF2-40B4-BE49-F238E27FC236}">
                <a16:creationId xmlns:a16="http://schemas.microsoft.com/office/drawing/2014/main" id="{142A6AC5-709B-5F49-9CAD-025C3DA0A9A7}"/>
              </a:ext>
            </a:extLst>
          </p:cNvPr>
          <p:cNvSpPr txBox="1"/>
          <p:nvPr/>
        </p:nvSpPr>
        <p:spPr>
          <a:xfrm>
            <a:off x="318051" y="1659833"/>
            <a:ext cx="11658047" cy="738664"/>
          </a:xfrm>
          <a:prstGeom prst="rect">
            <a:avLst/>
          </a:prstGeom>
          <a:noFill/>
        </p:spPr>
        <p:txBody>
          <a:bodyPr wrap="square" rtlCol="0">
            <a:spAutoFit/>
          </a:bodyPr>
          <a:lstStyle/>
          <a:p>
            <a:pPr marL="285750" indent="-285750">
              <a:buFont typeface="Arial" panose="020B0604020202020204" pitchFamily="34" charset="0"/>
              <a:buChar char="•"/>
            </a:pPr>
            <a:r>
              <a:rPr lang="en-US" sz="2400" dirty="0"/>
              <a:t>For this project there are two models that we need create:</a:t>
            </a:r>
          </a:p>
          <a:p>
            <a:pPr marL="285750" indent="-285750">
              <a:buFont typeface="Arial" panose="020B0604020202020204" pitchFamily="34" charset="0"/>
              <a:buChar char="•"/>
            </a:pPr>
            <a:endParaRPr lang="en-US" dirty="0"/>
          </a:p>
        </p:txBody>
      </p:sp>
      <p:sp>
        <p:nvSpPr>
          <p:cNvPr id="3" name="TextBox 2">
            <a:extLst>
              <a:ext uri="{FF2B5EF4-FFF2-40B4-BE49-F238E27FC236}">
                <a16:creationId xmlns:a16="http://schemas.microsoft.com/office/drawing/2014/main" id="{B353E459-AC1F-E445-A24D-7FB66B96CE80}"/>
              </a:ext>
            </a:extLst>
          </p:cNvPr>
          <p:cNvSpPr txBox="1"/>
          <p:nvPr/>
        </p:nvSpPr>
        <p:spPr>
          <a:xfrm>
            <a:off x="627961" y="2952520"/>
            <a:ext cx="4814372" cy="1754326"/>
          </a:xfrm>
          <a:prstGeom prst="rect">
            <a:avLst/>
          </a:prstGeom>
          <a:noFill/>
        </p:spPr>
        <p:txBody>
          <a:bodyPr wrap="square" rtlCol="0">
            <a:spAutoFit/>
          </a:bodyPr>
          <a:lstStyle/>
          <a:p>
            <a:pPr algn="ctr"/>
            <a:r>
              <a:rPr lang="en-US" sz="3600" dirty="0"/>
              <a:t>Classification Model     to Predict </a:t>
            </a:r>
          </a:p>
          <a:p>
            <a:pPr algn="ctr"/>
            <a:r>
              <a:rPr lang="en-US" sz="3600" dirty="0"/>
              <a:t>Attrition (Naïve Bayes)</a:t>
            </a:r>
          </a:p>
        </p:txBody>
      </p:sp>
      <p:sp>
        <p:nvSpPr>
          <p:cNvPr id="5" name="TextBox 4">
            <a:extLst>
              <a:ext uri="{FF2B5EF4-FFF2-40B4-BE49-F238E27FC236}">
                <a16:creationId xmlns:a16="http://schemas.microsoft.com/office/drawing/2014/main" id="{ADDC1AAC-C108-C341-A6D7-2E32E8ECAF58}"/>
              </a:ext>
            </a:extLst>
          </p:cNvPr>
          <p:cNvSpPr txBox="1"/>
          <p:nvPr/>
        </p:nvSpPr>
        <p:spPr>
          <a:xfrm>
            <a:off x="6096000" y="2952520"/>
            <a:ext cx="4814372" cy="1754326"/>
          </a:xfrm>
          <a:prstGeom prst="rect">
            <a:avLst/>
          </a:prstGeom>
          <a:noFill/>
        </p:spPr>
        <p:txBody>
          <a:bodyPr wrap="square" rtlCol="0">
            <a:spAutoFit/>
          </a:bodyPr>
          <a:lstStyle/>
          <a:p>
            <a:pPr algn="ctr"/>
            <a:r>
              <a:rPr lang="en-US" sz="3600" dirty="0"/>
              <a:t>Linear Regression Model to Predict </a:t>
            </a:r>
          </a:p>
          <a:p>
            <a:pPr algn="ctr"/>
            <a:r>
              <a:rPr lang="en-US" sz="3600" dirty="0"/>
              <a:t>Monthly Income</a:t>
            </a:r>
          </a:p>
        </p:txBody>
      </p:sp>
    </p:spTree>
    <p:extLst>
      <p:ext uri="{BB962C8B-B14F-4D97-AF65-F5344CB8AC3E}">
        <p14:creationId xmlns:p14="http://schemas.microsoft.com/office/powerpoint/2010/main" val="1707179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DF5E1-DA89-3640-B0AF-8B76F18A4807}"/>
              </a:ext>
            </a:extLst>
          </p:cNvPr>
          <p:cNvSpPr>
            <a:spLocks noGrp="1"/>
          </p:cNvSpPr>
          <p:nvPr>
            <p:ph type="title"/>
          </p:nvPr>
        </p:nvSpPr>
        <p:spPr>
          <a:xfrm>
            <a:off x="2231136" y="249074"/>
            <a:ext cx="7729728" cy="1188720"/>
          </a:xfrm>
        </p:spPr>
        <p:txBody>
          <a:bodyPr/>
          <a:lstStyle/>
          <a:p>
            <a:r>
              <a:rPr lang="en-US" dirty="0"/>
              <a:t>Model 1 – Full Data Naïve Bayes – Predicting Attrition</a:t>
            </a:r>
          </a:p>
        </p:txBody>
      </p:sp>
      <p:sp>
        <p:nvSpPr>
          <p:cNvPr id="7" name="TextBox 6">
            <a:extLst>
              <a:ext uri="{FF2B5EF4-FFF2-40B4-BE49-F238E27FC236}">
                <a16:creationId xmlns:a16="http://schemas.microsoft.com/office/drawing/2014/main" id="{142A6AC5-709B-5F49-9CAD-025C3DA0A9A7}"/>
              </a:ext>
            </a:extLst>
          </p:cNvPr>
          <p:cNvSpPr txBox="1"/>
          <p:nvPr/>
        </p:nvSpPr>
        <p:spPr>
          <a:xfrm>
            <a:off x="318051" y="1659833"/>
            <a:ext cx="11658047" cy="1200329"/>
          </a:xfrm>
          <a:prstGeom prst="rect">
            <a:avLst/>
          </a:prstGeom>
          <a:noFill/>
        </p:spPr>
        <p:txBody>
          <a:bodyPr wrap="square" rtlCol="0">
            <a:spAutoFit/>
          </a:bodyPr>
          <a:lstStyle/>
          <a:p>
            <a:pPr marL="285750" indent="-285750">
              <a:buFont typeface="Arial" panose="020B0604020202020204" pitchFamily="34" charset="0"/>
              <a:buChar char="•"/>
            </a:pPr>
            <a:r>
              <a:rPr lang="en-US" dirty="0"/>
              <a:t>We started with a Naïve Bayes classification model using all explanatory variables except ID and Attrition</a:t>
            </a:r>
          </a:p>
          <a:p>
            <a:pPr marL="285750" indent="-285750">
              <a:buFont typeface="Arial" panose="020B0604020202020204" pitchFamily="34" charset="0"/>
              <a:buChar char="•"/>
            </a:pPr>
            <a:r>
              <a:rPr lang="en-US" dirty="0"/>
              <a:t>The results of this model was a very low specificity, meaning we were getting many false positives</a:t>
            </a:r>
          </a:p>
          <a:p>
            <a:endParaRPr lang="en-US" dirty="0"/>
          </a:p>
          <a:p>
            <a:pPr marL="285750" indent="-285750">
              <a:buFont typeface="Arial" panose="020B0604020202020204" pitchFamily="34" charset="0"/>
              <a:buChar char="•"/>
            </a:pPr>
            <a:endParaRPr lang="en-US" dirty="0"/>
          </a:p>
        </p:txBody>
      </p:sp>
      <p:graphicFrame>
        <p:nvGraphicFramePr>
          <p:cNvPr id="4" name="Content Placeholder 11">
            <a:extLst>
              <a:ext uri="{FF2B5EF4-FFF2-40B4-BE49-F238E27FC236}">
                <a16:creationId xmlns:a16="http://schemas.microsoft.com/office/drawing/2014/main" id="{C6533C04-2B41-9443-A912-A5BE897A1218}"/>
              </a:ext>
            </a:extLst>
          </p:cNvPr>
          <p:cNvGraphicFramePr>
            <a:graphicFrameLocks noGrp="1"/>
          </p:cNvGraphicFramePr>
          <p:nvPr>
            <p:ph idx="1"/>
            <p:extLst>
              <p:ext uri="{D42A27DB-BD31-4B8C-83A1-F6EECF244321}">
                <p14:modId xmlns:p14="http://schemas.microsoft.com/office/powerpoint/2010/main" val="1312689669"/>
              </p:ext>
            </p:extLst>
          </p:nvPr>
        </p:nvGraphicFramePr>
        <p:xfrm>
          <a:off x="578102" y="2940372"/>
          <a:ext cx="5983119" cy="1107440"/>
        </p:xfrm>
        <a:graphic>
          <a:graphicData uri="http://schemas.openxmlformats.org/drawingml/2006/table">
            <a:tbl>
              <a:tblPr firstRow="1" bandRow="1">
                <a:tableStyleId>{5C22544A-7EE6-4342-B048-85BDC9FD1C3A}</a:tableStyleId>
              </a:tblPr>
              <a:tblGrid>
                <a:gridCol w="1994373">
                  <a:extLst>
                    <a:ext uri="{9D8B030D-6E8A-4147-A177-3AD203B41FA5}">
                      <a16:colId xmlns:a16="http://schemas.microsoft.com/office/drawing/2014/main" val="3810122123"/>
                    </a:ext>
                  </a:extLst>
                </a:gridCol>
                <a:gridCol w="1994373">
                  <a:extLst>
                    <a:ext uri="{9D8B030D-6E8A-4147-A177-3AD203B41FA5}">
                      <a16:colId xmlns:a16="http://schemas.microsoft.com/office/drawing/2014/main" val="1078267391"/>
                    </a:ext>
                  </a:extLst>
                </a:gridCol>
                <a:gridCol w="1994373">
                  <a:extLst>
                    <a:ext uri="{9D8B030D-6E8A-4147-A177-3AD203B41FA5}">
                      <a16:colId xmlns:a16="http://schemas.microsoft.com/office/drawing/2014/main" val="3135327589"/>
                    </a:ext>
                  </a:extLst>
                </a:gridCol>
              </a:tblGrid>
              <a:tr h="346277">
                <a:tc>
                  <a:txBody>
                    <a:bodyPr/>
                    <a:lstStyle/>
                    <a:p>
                      <a:pPr algn="ctr"/>
                      <a:endParaRPr lang="en-US" dirty="0">
                        <a:solidFill>
                          <a:schemeClr val="tx1"/>
                        </a:solidFill>
                      </a:endParaRPr>
                    </a:p>
                  </a:txBody>
                  <a:tcPr/>
                </a:tc>
                <a:tc>
                  <a:txBody>
                    <a:bodyPr/>
                    <a:lstStyle/>
                    <a:p>
                      <a:pPr algn="ctr"/>
                      <a:r>
                        <a:rPr lang="en-US" dirty="0">
                          <a:solidFill>
                            <a:schemeClr val="tx1"/>
                          </a:solidFill>
                        </a:rPr>
                        <a:t>Truly No</a:t>
                      </a:r>
                    </a:p>
                  </a:txBody>
                  <a:tcPr/>
                </a:tc>
                <a:tc>
                  <a:txBody>
                    <a:bodyPr/>
                    <a:lstStyle/>
                    <a:p>
                      <a:pPr algn="ctr"/>
                      <a:r>
                        <a:rPr lang="en-US" dirty="0">
                          <a:solidFill>
                            <a:schemeClr val="tx1"/>
                          </a:solidFill>
                        </a:rPr>
                        <a:t>Truly Yes</a:t>
                      </a:r>
                    </a:p>
                  </a:txBody>
                  <a:tcPr/>
                </a:tc>
                <a:extLst>
                  <a:ext uri="{0D108BD9-81ED-4DB2-BD59-A6C34878D82A}">
                    <a16:rowId xmlns:a16="http://schemas.microsoft.com/office/drawing/2014/main" val="3181781633"/>
                  </a:ext>
                </a:extLst>
              </a:tr>
              <a:tr h="370840">
                <a:tc>
                  <a:txBody>
                    <a:bodyPr/>
                    <a:lstStyle/>
                    <a:p>
                      <a:pPr algn="ctr"/>
                      <a:r>
                        <a:rPr lang="en-US" b="1" dirty="0"/>
                        <a:t>Classified As No</a:t>
                      </a:r>
                    </a:p>
                  </a:txBody>
                  <a:tcPr/>
                </a:tc>
                <a:tc>
                  <a:txBody>
                    <a:bodyPr/>
                    <a:lstStyle/>
                    <a:p>
                      <a:pPr algn="ctr"/>
                      <a:r>
                        <a:rPr lang="en-US" dirty="0"/>
                        <a:t>507</a:t>
                      </a:r>
                    </a:p>
                  </a:txBody>
                  <a:tcPr/>
                </a:tc>
                <a:tc>
                  <a:txBody>
                    <a:bodyPr/>
                    <a:lstStyle/>
                    <a:p>
                      <a:pPr algn="ctr"/>
                      <a:r>
                        <a:rPr lang="en-US" dirty="0"/>
                        <a:t>87</a:t>
                      </a:r>
                    </a:p>
                  </a:txBody>
                  <a:tcPr/>
                </a:tc>
                <a:extLst>
                  <a:ext uri="{0D108BD9-81ED-4DB2-BD59-A6C34878D82A}">
                    <a16:rowId xmlns:a16="http://schemas.microsoft.com/office/drawing/2014/main" val="1601843255"/>
                  </a:ext>
                </a:extLst>
              </a:tr>
              <a:tr h="370840">
                <a:tc>
                  <a:txBody>
                    <a:bodyPr/>
                    <a:lstStyle/>
                    <a:p>
                      <a:pPr algn="ctr"/>
                      <a:r>
                        <a:rPr lang="en-US" b="1" dirty="0"/>
                        <a:t>Classified As Yes</a:t>
                      </a:r>
                    </a:p>
                  </a:txBody>
                  <a:tcPr/>
                </a:tc>
                <a:tc>
                  <a:txBody>
                    <a:bodyPr/>
                    <a:lstStyle/>
                    <a:p>
                      <a:pPr algn="ctr"/>
                      <a:r>
                        <a:rPr lang="en-US" dirty="0"/>
                        <a:t>6</a:t>
                      </a:r>
                    </a:p>
                  </a:txBody>
                  <a:tcPr/>
                </a:tc>
                <a:tc>
                  <a:txBody>
                    <a:bodyPr/>
                    <a:lstStyle/>
                    <a:p>
                      <a:pPr algn="ctr"/>
                      <a:r>
                        <a:rPr lang="en-US" dirty="0"/>
                        <a:t>9</a:t>
                      </a:r>
                    </a:p>
                  </a:txBody>
                  <a:tcPr/>
                </a:tc>
                <a:extLst>
                  <a:ext uri="{0D108BD9-81ED-4DB2-BD59-A6C34878D82A}">
                    <a16:rowId xmlns:a16="http://schemas.microsoft.com/office/drawing/2014/main" val="2593643289"/>
                  </a:ext>
                </a:extLst>
              </a:tr>
            </a:tbl>
          </a:graphicData>
        </a:graphic>
      </p:graphicFrame>
      <p:graphicFrame>
        <p:nvGraphicFramePr>
          <p:cNvPr id="5" name="Table 4">
            <a:extLst>
              <a:ext uri="{FF2B5EF4-FFF2-40B4-BE49-F238E27FC236}">
                <a16:creationId xmlns:a16="http://schemas.microsoft.com/office/drawing/2014/main" id="{846083D8-D274-CF48-9723-69F6357BD309}"/>
              </a:ext>
            </a:extLst>
          </p:cNvPr>
          <p:cNvGraphicFramePr>
            <a:graphicFrameLocks noGrp="1"/>
          </p:cNvGraphicFramePr>
          <p:nvPr>
            <p:extLst>
              <p:ext uri="{D42A27DB-BD31-4B8C-83A1-F6EECF244321}">
                <p14:modId xmlns:p14="http://schemas.microsoft.com/office/powerpoint/2010/main" val="538301747"/>
              </p:ext>
            </p:extLst>
          </p:nvPr>
        </p:nvGraphicFramePr>
        <p:xfrm>
          <a:off x="6930189" y="2940372"/>
          <a:ext cx="4605476" cy="1483360"/>
        </p:xfrm>
        <a:graphic>
          <a:graphicData uri="http://schemas.openxmlformats.org/drawingml/2006/table">
            <a:tbl>
              <a:tblPr firstRow="1" bandRow="1">
                <a:tableStyleId>{5C22544A-7EE6-4342-B048-85BDC9FD1C3A}</a:tableStyleId>
              </a:tblPr>
              <a:tblGrid>
                <a:gridCol w="2302738">
                  <a:extLst>
                    <a:ext uri="{9D8B030D-6E8A-4147-A177-3AD203B41FA5}">
                      <a16:colId xmlns:a16="http://schemas.microsoft.com/office/drawing/2014/main" val="857326631"/>
                    </a:ext>
                  </a:extLst>
                </a:gridCol>
                <a:gridCol w="2302738">
                  <a:extLst>
                    <a:ext uri="{9D8B030D-6E8A-4147-A177-3AD203B41FA5}">
                      <a16:colId xmlns:a16="http://schemas.microsoft.com/office/drawing/2014/main" val="1033502000"/>
                    </a:ext>
                  </a:extLst>
                </a:gridCol>
              </a:tblGrid>
              <a:tr h="370840">
                <a:tc>
                  <a:txBody>
                    <a:bodyPr/>
                    <a:lstStyle/>
                    <a:p>
                      <a:pPr algn="ctr"/>
                      <a:r>
                        <a:rPr lang="en-US" dirty="0">
                          <a:solidFill>
                            <a:schemeClr val="tx1"/>
                          </a:solidFill>
                        </a:rPr>
                        <a:t>Metric</a:t>
                      </a:r>
                    </a:p>
                  </a:txBody>
                  <a:tcPr/>
                </a:tc>
                <a:tc>
                  <a:txBody>
                    <a:bodyPr/>
                    <a:lstStyle/>
                    <a:p>
                      <a:pPr algn="ctr"/>
                      <a:r>
                        <a:rPr lang="en-US" dirty="0">
                          <a:solidFill>
                            <a:schemeClr val="tx1"/>
                          </a:solidFill>
                        </a:rPr>
                        <a:t>Value</a:t>
                      </a:r>
                    </a:p>
                  </a:txBody>
                  <a:tcPr/>
                </a:tc>
                <a:extLst>
                  <a:ext uri="{0D108BD9-81ED-4DB2-BD59-A6C34878D82A}">
                    <a16:rowId xmlns:a16="http://schemas.microsoft.com/office/drawing/2014/main" val="3765359002"/>
                  </a:ext>
                </a:extLst>
              </a:tr>
              <a:tr h="370840">
                <a:tc>
                  <a:txBody>
                    <a:bodyPr/>
                    <a:lstStyle/>
                    <a:p>
                      <a:pPr algn="ctr"/>
                      <a:r>
                        <a:rPr lang="en-US" dirty="0"/>
                        <a:t>Accuracy</a:t>
                      </a:r>
                    </a:p>
                  </a:txBody>
                  <a:tcPr/>
                </a:tc>
                <a:tc>
                  <a:txBody>
                    <a:bodyPr/>
                    <a:lstStyle/>
                    <a:p>
                      <a:pPr algn="ctr"/>
                      <a:r>
                        <a:rPr lang="en-US" dirty="0"/>
                        <a:t>84.73%</a:t>
                      </a:r>
                    </a:p>
                  </a:txBody>
                  <a:tcPr/>
                </a:tc>
                <a:extLst>
                  <a:ext uri="{0D108BD9-81ED-4DB2-BD59-A6C34878D82A}">
                    <a16:rowId xmlns:a16="http://schemas.microsoft.com/office/drawing/2014/main" val="3385186186"/>
                  </a:ext>
                </a:extLst>
              </a:tr>
              <a:tr h="370840">
                <a:tc>
                  <a:txBody>
                    <a:bodyPr/>
                    <a:lstStyle/>
                    <a:p>
                      <a:pPr algn="ctr"/>
                      <a:r>
                        <a:rPr lang="en-US" dirty="0"/>
                        <a:t>Sensitivity</a:t>
                      </a:r>
                    </a:p>
                  </a:txBody>
                  <a:tcPr/>
                </a:tc>
                <a:tc>
                  <a:txBody>
                    <a:bodyPr/>
                    <a:lstStyle/>
                    <a:p>
                      <a:pPr algn="ctr"/>
                      <a:r>
                        <a:rPr lang="en-US" dirty="0"/>
                        <a:t>98.83%</a:t>
                      </a:r>
                    </a:p>
                  </a:txBody>
                  <a:tcPr/>
                </a:tc>
                <a:extLst>
                  <a:ext uri="{0D108BD9-81ED-4DB2-BD59-A6C34878D82A}">
                    <a16:rowId xmlns:a16="http://schemas.microsoft.com/office/drawing/2014/main" val="313301981"/>
                  </a:ext>
                </a:extLst>
              </a:tr>
              <a:tr h="370840">
                <a:tc>
                  <a:txBody>
                    <a:bodyPr/>
                    <a:lstStyle/>
                    <a:p>
                      <a:pPr algn="ctr"/>
                      <a:r>
                        <a:rPr lang="en-US" dirty="0"/>
                        <a:t>Specificity</a:t>
                      </a:r>
                    </a:p>
                  </a:txBody>
                  <a:tcPr/>
                </a:tc>
                <a:tc>
                  <a:txBody>
                    <a:bodyPr/>
                    <a:lstStyle/>
                    <a:p>
                      <a:pPr algn="ctr"/>
                      <a:r>
                        <a:rPr lang="en-US" dirty="0"/>
                        <a:t>9.38%</a:t>
                      </a:r>
                    </a:p>
                  </a:txBody>
                  <a:tcPr/>
                </a:tc>
                <a:extLst>
                  <a:ext uri="{0D108BD9-81ED-4DB2-BD59-A6C34878D82A}">
                    <a16:rowId xmlns:a16="http://schemas.microsoft.com/office/drawing/2014/main" val="2893812047"/>
                  </a:ext>
                </a:extLst>
              </a:tr>
            </a:tbl>
          </a:graphicData>
        </a:graphic>
      </p:graphicFrame>
    </p:spTree>
    <p:extLst>
      <p:ext uri="{BB962C8B-B14F-4D97-AF65-F5344CB8AC3E}">
        <p14:creationId xmlns:p14="http://schemas.microsoft.com/office/powerpoint/2010/main" val="4242019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DF5E1-DA89-3640-B0AF-8B76F18A4807}"/>
              </a:ext>
            </a:extLst>
          </p:cNvPr>
          <p:cNvSpPr>
            <a:spLocks noGrp="1"/>
          </p:cNvSpPr>
          <p:nvPr>
            <p:ph type="title"/>
          </p:nvPr>
        </p:nvSpPr>
        <p:spPr>
          <a:xfrm>
            <a:off x="2231136" y="249074"/>
            <a:ext cx="7729728" cy="1188720"/>
          </a:xfrm>
        </p:spPr>
        <p:txBody>
          <a:bodyPr/>
          <a:lstStyle/>
          <a:p>
            <a:r>
              <a:rPr lang="en-US" dirty="0"/>
              <a:t>Model 1 – Subset Data Naïve Bayes – Predicting Attrition</a:t>
            </a:r>
          </a:p>
        </p:txBody>
      </p:sp>
      <p:sp>
        <p:nvSpPr>
          <p:cNvPr id="7" name="TextBox 6">
            <a:extLst>
              <a:ext uri="{FF2B5EF4-FFF2-40B4-BE49-F238E27FC236}">
                <a16:creationId xmlns:a16="http://schemas.microsoft.com/office/drawing/2014/main" id="{142A6AC5-709B-5F49-9CAD-025C3DA0A9A7}"/>
              </a:ext>
            </a:extLst>
          </p:cNvPr>
          <p:cNvSpPr txBox="1"/>
          <p:nvPr/>
        </p:nvSpPr>
        <p:spPr>
          <a:xfrm>
            <a:off x="318051" y="1659833"/>
            <a:ext cx="11658047" cy="1200329"/>
          </a:xfrm>
          <a:prstGeom prst="rect">
            <a:avLst/>
          </a:prstGeom>
          <a:noFill/>
        </p:spPr>
        <p:txBody>
          <a:bodyPr wrap="square" rtlCol="0">
            <a:spAutoFit/>
          </a:bodyPr>
          <a:lstStyle/>
          <a:p>
            <a:pPr marL="285750" indent="-285750">
              <a:buFont typeface="Arial" panose="020B0604020202020204" pitchFamily="34" charset="0"/>
              <a:buChar char="•"/>
            </a:pPr>
            <a:r>
              <a:rPr lang="en-US" dirty="0"/>
              <a:t>We then moved to a Naïve Bayes classification model using a subset of explanatory variables</a:t>
            </a:r>
          </a:p>
          <a:p>
            <a:pPr marL="285750" indent="-285750">
              <a:buFont typeface="Arial" panose="020B0604020202020204" pitchFamily="34" charset="0"/>
              <a:buChar char="•"/>
            </a:pPr>
            <a:r>
              <a:rPr lang="en-US" dirty="0"/>
              <a:t>The variables used are:  Total Working Years, Job Satisfaction, Years At Company, Stock Option Level, Marital Status, Work Life Balance, Number of Companies Worked, Hourly Rate, Years Since Last Promotion, Percent Salary Hike, Over Time, and Years in Current Role.</a:t>
            </a:r>
          </a:p>
        </p:txBody>
      </p:sp>
      <p:graphicFrame>
        <p:nvGraphicFramePr>
          <p:cNvPr id="4" name="Content Placeholder 11">
            <a:extLst>
              <a:ext uri="{FF2B5EF4-FFF2-40B4-BE49-F238E27FC236}">
                <a16:creationId xmlns:a16="http://schemas.microsoft.com/office/drawing/2014/main" id="{C6533C04-2B41-9443-A912-A5BE897A1218}"/>
              </a:ext>
            </a:extLst>
          </p:cNvPr>
          <p:cNvGraphicFramePr>
            <a:graphicFrameLocks noGrp="1"/>
          </p:cNvGraphicFramePr>
          <p:nvPr>
            <p:ph idx="1"/>
            <p:extLst>
              <p:ext uri="{D42A27DB-BD31-4B8C-83A1-F6EECF244321}">
                <p14:modId xmlns:p14="http://schemas.microsoft.com/office/powerpoint/2010/main" val="999767753"/>
              </p:ext>
            </p:extLst>
          </p:nvPr>
        </p:nvGraphicFramePr>
        <p:xfrm>
          <a:off x="578102" y="2940372"/>
          <a:ext cx="5983119" cy="1107440"/>
        </p:xfrm>
        <a:graphic>
          <a:graphicData uri="http://schemas.openxmlformats.org/drawingml/2006/table">
            <a:tbl>
              <a:tblPr firstRow="1" bandRow="1">
                <a:tableStyleId>{5C22544A-7EE6-4342-B048-85BDC9FD1C3A}</a:tableStyleId>
              </a:tblPr>
              <a:tblGrid>
                <a:gridCol w="1994373">
                  <a:extLst>
                    <a:ext uri="{9D8B030D-6E8A-4147-A177-3AD203B41FA5}">
                      <a16:colId xmlns:a16="http://schemas.microsoft.com/office/drawing/2014/main" val="3810122123"/>
                    </a:ext>
                  </a:extLst>
                </a:gridCol>
                <a:gridCol w="1994373">
                  <a:extLst>
                    <a:ext uri="{9D8B030D-6E8A-4147-A177-3AD203B41FA5}">
                      <a16:colId xmlns:a16="http://schemas.microsoft.com/office/drawing/2014/main" val="1078267391"/>
                    </a:ext>
                  </a:extLst>
                </a:gridCol>
                <a:gridCol w="1994373">
                  <a:extLst>
                    <a:ext uri="{9D8B030D-6E8A-4147-A177-3AD203B41FA5}">
                      <a16:colId xmlns:a16="http://schemas.microsoft.com/office/drawing/2014/main" val="3135327589"/>
                    </a:ext>
                  </a:extLst>
                </a:gridCol>
              </a:tblGrid>
              <a:tr h="346277">
                <a:tc>
                  <a:txBody>
                    <a:bodyPr/>
                    <a:lstStyle/>
                    <a:p>
                      <a:pPr algn="ctr"/>
                      <a:endParaRPr lang="en-US" dirty="0">
                        <a:solidFill>
                          <a:schemeClr val="tx1"/>
                        </a:solidFill>
                      </a:endParaRPr>
                    </a:p>
                  </a:txBody>
                  <a:tcPr/>
                </a:tc>
                <a:tc>
                  <a:txBody>
                    <a:bodyPr/>
                    <a:lstStyle/>
                    <a:p>
                      <a:pPr algn="ctr"/>
                      <a:r>
                        <a:rPr lang="en-US" dirty="0">
                          <a:solidFill>
                            <a:schemeClr val="tx1"/>
                          </a:solidFill>
                        </a:rPr>
                        <a:t>Truly No</a:t>
                      </a:r>
                    </a:p>
                  </a:txBody>
                  <a:tcPr/>
                </a:tc>
                <a:tc>
                  <a:txBody>
                    <a:bodyPr/>
                    <a:lstStyle/>
                    <a:p>
                      <a:pPr algn="ctr"/>
                      <a:r>
                        <a:rPr lang="en-US" dirty="0">
                          <a:solidFill>
                            <a:schemeClr val="tx1"/>
                          </a:solidFill>
                        </a:rPr>
                        <a:t>Truly Yes</a:t>
                      </a:r>
                    </a:p>
                  </a:txBody>
                  <a:tcPr/>
                </a:tc>
                <a:extLst>
                  <a:ext uri="{0D108BD9-81ED-4DB2-BD59-A6C34878D82A}">
                    <a16:rowId xmlns:a16="http://schemas.microsoft.com/office/drawing/2014/main" val="3181781633"/>
                  </a:ext>
                </a:extLst>
              </a:tr>
              <a:tr h="370840">
                <a:tc>
                  <a:txBody>
                    <a:bodyPr/>
                    <a:lstStyle/>
                    <a:p>
                      <a:pPr algn="ctr"/>
                      <a:r>
                        <a:rPr lang="en-US" b="1" dirty="0"/>
                        <a:t>Classified As No</a:t>
                      </a:r>
                    </a:p>
                  </a:txBody>
                  <a:tcPr/>
                </a:tc>
                <a:tc>
                  <a:txBody>
                    <a:bodyPr/>
                    <a:lstStyle/>
                    <a:p>
                      <a:pPr algn="ctr"/>
                      <a:r>
                        <a:rPr lang="en-US" dirty="0"/>
                        <a:t>491</a:t>
                      </a:r>
                    </a:p>
                  </a:txBody>
                  <a:tcPr/>
                </a:tc>
                <a:tc>
                  <a:txBody>
                    <a:bodyPr/>
                    <a:lstStyle/>
                    <a:p>
                      <a:pPr algn="ctr"/>
                      <a:r>
                        <a:rPr lang="en-US" dirty="0"/>
                        <a:t>33</a:t>
                      </a:r>
                    </a:p>
                  </a:txBody>
                  <a:tcPr/>
                </a:tc>
                <a:extLst>
                  <a:ext uri="{0D108BD9-81ED-4DB2-BD59-A6C34878D82A}">
                    <a16:rowId xmlns:a16="http://schemas.microsoft.com/office/drawing/2014/main" val="1601843255"/>
                  </a:ext>
                </a:extLst>
              </a:tr>
              <a:tr h="370840">
                <a:tc>
                  <a:txBody>
                    <a:bodyPr/>
                    <a:lstStyle/>
                    <a:p>
                      <a:pPr algn="ctr"/>
                      <a:r>
                        <a:rPr lang="en-US" b="1" dirty="0"/>
                        <a:t>Classified As Yes</a:t>
                      </a:r>
                    </a:p>
                  </a:txBody>
                  <a:tcPr/>
                </a:tc>
                <a:tc>
                  <a:txBody>
                    <a:bodyPr/>
                    <a:lstStyle/>
                    <a:p>
                      <a:pPr algn="ctr"/>
                      <a:r>
                        <a:rPr lang="en-US" dirty="0"/>
                        <a:t>22</a:t>
                      </a:r>
                    </a:p>
                  </a:txBody>
                  <a:tcPr/>
                </a:tc>
                <a:tc>
                  <a:txBody>
                    <a:bodyPr/>
                    <a:lstStyle/>
                    <a:p>
                      <a:pPr algn="ctr"/>
                      <a:r>
                        <a:rPr lang="en-US" dirty="0"/>
                        <a:t>63</a:t>
                      </a:r>
                    </a:p>
                  </a:txBody>
                  <a:tcPr/>
                </a:tc>
                <a:extLst>
                  <a:ext uri="{0D108BD9-81ED-4DB2-BD59-A6C34878D82A}">
                    <a16:rowId xmlns:a16="http://schemas.microsoft.com/office/drawing/2014/main" val="2593643289"/>
                  </a:ext>
                </a:extLst>
              </a:tr>
            </a:tbl>
          </a:graphicData>
        </a:graphic>
      </p:graphicFrame>
      <p:graphicFrame>
        <p:nvGraphicFramePr>
          <p:cNvPr id="5" name="Table 4">
            <a:extLst>
              <a:ext uri="{FF2B5EF4-FFF2-40B4-BE49-F238E27FC236}">
                <a16:creationId xmlns:a16="http://schemas.microsoft.com/office/drawing/2014/main" id="{846083D8-D274-CF48-9723-69F6357BD309}"/>
              </a:ext>
            </a:extLst>
          </p:cNvPr>
          <p:cNvGraphicFramePr>
            <a:graphicFrameLocks noGrp="1"/>
          </p:cNvGraphicFramePr>
          <p:nvPr>
            <p:extLst>
              <p:ext uri="{D42A27DB-BD31-4B8C-83A1-F6EECF244321}">
                <p14:modId xmlns:p14="http://schemas.microsoft.com/office/powerpoint/2010/main" val="2634580529"/>
              </p:ext>
            </p:extLst>
          </p:nvPr>
        </p:nvGraphicFramePr>
        <p:xfrm>
          <a:off x="6930189" y="2940372"/>
          <a:ext cx="4605476" cy="1483360"/>
        </p:xfrm>
        <a:graphic>
          <a:graphicData uri="http://schemas.openxmlformats.org/drawingml/2006/table">
            <a:tbl>
              <a:tblPr firstRow="1" bandRow="1">
                <a:tableStyleId>{5C22544A-7EE6-4342-B048-85BDC9FD1C3A}</a:tableStyleId>
              </a:tblPr>
              <a:tblGrid>
                <a:gridCol w="2302738">
                  <a:extLst>
                    <a:ext uri="{9D8B030D-6E8A-4147-A177-3AD203B41FA5}">
                      <a16:colId xmlns:a16="http://schemas.microsoft.com/office/drawing/2014/main" val="857326631"/>
                    </a:ext>
                  </a:extLst>
                </a:gridCol>
                <a:gridCol w="2302738">
                  <a:extLst>
                    <a:ext uri="{9D8B030D-6E8A-4147-A177-3AD203B41FA5}">
                      <a16:colId xmlns:a16="http://schemas.microsoft.com/office/drawing/2014/main" val="1033502000"/>
                    </a:ext>
                  </a:extLst>
                </a:gridCol>
              </a:tblGrid>
              <a:tr h="370840">
                <a:tc>
                  <a:txBody>
                    <a:bodyPr/>
                    <a:lstStyle/>
                    <a:p>
                      <a:pPr algn="ctr"/>
                      <a:r>
                        <a:rPr lang="en-US" dirty="0">
                          <a:solidFill>
                            <a:schemeClr val="tx1"/>
                          </a:solidFill>
                        </a:rPr>
                        <a:t>Metric</a:t>
                      </a:r>
                    </a:p>
                  </a:txBody>
                  <a:tcPr/>
                </a:tc>
                <a:tc>
                  <a:txBody>
                    <a:bodyPr/>
                    <a:lstStyle/>
                    <a:p>
                      <a:pPr algn="ctr"/>
                      <a:r>
                        <a:rPr lang="en-US" dirty="0">
                          <a:solidFill>
                            <a:schemeClr val="tx1"/>
                          </a:solidFill>
                        </a:rPr>
                        <a:t>Value</a:t>
                      </a:r>
                    </a:p>
                  </a:txBody>
                  <a:tcPr/>
                </a:tc>
                <a:extLst>
                  <a:ext uri="{0D108BD9-81ED-4DB2-BD59-A6C34878D82A}">
                    <a16:rowId xmlns:a16="http://schemas.microsoft.com/office/drawing/2014/main" val="3765359002"/>
                  </a:ext>
                </a:extLst>
              </a:tr>
              <a:tr h="370840">
                <a:tc>
                  <a:txBody>
                    <a:bodyPr/>
                    <a:lstStyle/>
                    <a:p>
                      <a:pPr algn="ctr"/>
                      <a:r>
                        <a:rPr lang="en-US" dirty="0"/>
                        <a:t>Accuracy</a:t>
                      </a:r>
                    </a:p>
                  </a:txBody>
                  <a:tcPr/>
                </a:tc>
                <a:tc>
                  <a:txBody>
                    <a:bodyPr/>
                    <a:lstStyle/>
                    <a:p>
                      <a:pPr algn="ctr"/>
                      <a:r>
                        <a:rPr lang="en-US" dirty="0"/>
                        <a:t>90.97%</a:t>
                      </a:r>
                    </a:p>
                  </a:txBody>
                  <a:tcPr/>
                </a:tc>
                <a:extLst>
                  <a:ext uri="{0D108BD9-81ED-4DB2-BD59-A6C34878D82A}">
                    <a16:rowId xmlns:a16="http://schemas.microsoft.com/office/drawing/2014/main" val="3385186186"/>
                  </a:ext>
                </a:extLst>
              </a:tr>
              <a:tr h="370840">
                <a:tc>
                  <a:txBody>
                    <a:bodyPr/>
                    <a:lstStyle/>
                    <a:p>
                      <a:pPr algn="ctr"/>
                      <a:r>
                        <a:rPr lang="en-US" dirty="0"/>
                        <a:t>Sensitivity</a:t>
                      </a:r>
                    </a:p>
                  </a:txBody>
                  <a:tcPr/>
                </a:tc>
                <a:tc>
                  <a:txBody>
                    <a:bodyPr/>
                    <a:lstStyle/>
                    <a:p>
                      <a:pPr algn="ctr"/>
                      <a:r>
                        <a:rPr lang="en-US" dirty="0"/>
                        <a:t>95.71%</a:t>
                      </a:r>
                    </a:p>
                  </a:txBody>
                  <a:tcPr/>
                </a:tc>
                <a:extLst>
                  <a:ext uri="{0D108BD9-81ED-4DB2-BD59-A6C34878D82A}">
                    <a16:rowId xmlns:a16="http://schemas.microsoft.com/office/drawing/2014/main" val="313301981"/>
                  </a:ext>
                </a:extLst>
              </a:tr>
              <a:tr h="370840">
                <a:tc>
                  <a:txBody>
                    <a:bodyPr/>
                    <a:lstStyle/>
                    <a:p>
                      <a:pPr algn="ctr"/>
                      <a:r>
                        <a:rPr lang="en-US" dirty="0"/>
                        <a:t>Specificity</a:t>
                      </a:r>
                    </a:p>
                  </a:txBody>
                  <a:tcPr/>
                </a:tc>
                <a:tc>
                  <a:txBody>
                    <a:bodyPr/>
                    <a:lstStyle/>
                    <a:p>
                      <a:pPr algn="ctr"/>
                      <a:r>
                        <a:rPr lang="en-US" dirty="0"/>
                        <a:t>65.62%</a:t>
                      </a:r>
                    </a:p>
                  </a:txBody>
                  <a:tcPr/>
                </a:tc>
                <a:extLst>
                  <a:ext uri="{0D108BD9-81ED-4DB2-BD59-A6C34878D82A}">
                    <a16:rowId xmlns:a16="http://schemas.microsoft.com/office/drawing/2014/main" val="2893812047"/>
                  </a:ext>
                </a:extLst>
              </a:tr>
            </a:tbl>
          </a:graphicData>
        </a:graphic>
      </p:graphicFrame>
      <p:sp>
        <p:nvSpPr>
          <p:cNvPr id="6" name="TextBox 5">
            <a:extLst>
              <a:ext uri="{FF2B5EF4-FFF2-40B4-BE49-F238E27FC236}">
                <a16:creationId xmlns:a16="http://schemas.microsoft.com/office/drawing/2014/main" id="{8A395562-13A8-D140-8908-D1A2D3CE005C}"/>
              </a:ext>
            </a:extLst>
          </p:cNvPr>
          <p:cNvSpPr txBox="1"/>
          <p:nvPr/>
        </p:nvSpPr>
        <p:spPr>
          <a:xfrm>
            <a:off x="578102" y="4638883"/>
            <a:ext cx="1095756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We can see that we get improved results from our Naïve Bayes with a subset of explanatory variables:</a:t>
            </a:r>
          </a:p>
          <a:p>
            <a:pPr marL="742950" lvl="1" indent="-285750">
              <a:buFont typeface="Arial" panose="020B0604020202020204" pitchFamily="34" charset="0"/>
              <a:buChar char="•"/>
            </a:pPr>
            <a:r>
              <a:rPr lang="en-US" dirty="0"/>
              <a:t>Accuracy increased by 6.24%</a:t>
            </a:r>
          </a:p>
          <a:p>
            <a:pPr marL="742950" lvl="1" indent="-285750">
              <a:buFont typeface="Arial" panose="020B0604020202020204" pitchFamily="34" charset="0"/>
              <a:buChar char="•"/>
            </a:pPr>
            <a:r>
              <a:rPr lang="en-US" dirty="0"/>
              <a:t>Sensitivity decreased by 3.12%</a:t>
            </a:r>
          </a:p>
          <a:p>
            <a:pPr marL="742950" lvl="1" indent="-285750">
              <a:buFont typeface="Arial" panose="020B0604020202020204" pitchFamily="34" charset="0"/>
              <a:buChar char="•"/>
            </a:pPr>
            <a:r>
              <a:rPr lang="en-US" dirty="0"/>
              <a:t>Specificity increased by 56.24%</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6272026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DF5E1-DA89-3640-B0AF-8B76F18A4807}"/>
              </a:ext>
            </a:extLst>
          </p:cNvPr>
          <p:cNvSpPr>
            <a:spLocks noGrp="1"/>
          </p:cNvSpPr>
          <p:nvPr>
            <p:ph type="title"/>
          </p:nvPr>
        </p:nvSpPr>
        <p:spPr>
          <a:xfrm>
            <a:off x="2231136" y="249074"/>
            <a:ext cx="7729728" cy="1188720"/>
          </a:xfrm>
        </p:spPr>
        <p:txBody>
          <a:bodyPr/>
          <a:lstStyle/>
          <a:p>
            <a:r>
              <a:rPr lang="en-US" dirty="0"/>
              <a:t>Model 2 – Linear Regression – Predicting Monthly Income</a:t>
            </a:r>
          </a:p>
        </p:txBody>
      </p: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142A6AC5-709B-5F49-9CAD-025C3DA0A9A7}"/>
                  </a:ext>
                </a:extLst>
              </p:cNvPr>
              <p:cNvSpPr txBox="1"/>
              <p:nvPr/>
            </p:nvSpPr>
            <p:spPr>
              <a:xfrm>
                <a:off x="318051" y="1659833"/>
                <a:ext cx="11658047" cy="3821431"/>
              </a:xfrm>
              <a:prstGeom prst="rect">
                <a:avLst/>
              </a:prstGeom>
              <a:noFill/>
            </p:spPr>
            <p:txBody>
              <a:bodyPr wrap="square" rtlCol="0">
                <a:spAutoFit/>
              </a:bodyPr>
              <a:lstStyle/>
              <a:p>
                <a:pPr marL="285750" indent="-285750">
                  <a:buFont typeface="Arial" panose="020B0604020202020204" pitchFamily="34" charset="0"/>
                  <a:buChar char="•"/>
                </a:pPr>
                <a:r>
                  <a:rPr lang="en-US" dirty="0"/>
                  <a:t>The second model we were asked to produce is a regression model predicting monthly income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We used a custom selection model and found that Job Level and Total Working Years were the two best predictors of Monthly Income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built equation: </a:t>
                </a:r>
                <a14:m>
                  <m:oMath xmlns:m="http://schemas.openxmlformats.org/officeDocument/2006/math">
                    <m:groupChr>
                      <m:groupChrPr>
                        <m:chr m:val="^"/>
                        <m:pos m:val="top"/>
                        <m:vertJc m:val="bot"/>
                        <m:ctrlPr>
                          <a:rPr lang="en-US" i="1"/>
                        </m:ctrlPr>
                      </m:groupChrPr>
                      <m:e>
                        <m:r>
                          <m:rPr>
                            <m:brk/>
                          </m:rPr>
                          <a:rPr lang="en-US" b="1" i="0" smtClean="0">
                            <a:latin typeface="Cambria Math" panose="02040503050406030204" pitchFamily="18" charset="0"/>
                          </a:rPr>
                          <m:t>𝐌𝐨𝐧𝐭𝐡𝐥𝐲</m:t>
                        </m:r>
                        <m:r>
                          <a:rPr lang="en-US" b="1" i="0" smtClean="0">
                            <a:latin typeface="Cambria Math" panose="02040503050406030204" pitchFamily="18" charset="0"/>
                          </a:rPr>
                          <m:t> </m:t>
                        </m:r>
                        <m:r>
                          <a:rPr lang="en-US" b="1" i="0" smtClean="0">
                            <a:latin typeface="Cambria Math" panose="02040503050406030204" pitchFamily="18" charset="0"/>
                          </a:rPr>
                          <m:t>𝐈𝐧𝐜𝐨𝐦𝐞</m:t>
                        </m:r>
                      </m:e>
                    </m:groupChr>
                    <m:r>
                      <a:rPr lang="en-US" b="1"/>
                      <m:t>=</m:t>
                    </m:r>
                    <m:sSub>
                      <m:sSubPr>
                        <m:ctrlPr>
                          <a:rPr lang="en-US" i="1"/>
                        </m:ctrlPr>
                      </m:sSubPr>
                      <m:e>
                        <m:r>
                          <a:rPr lang="en-US" b="1" i="1"/>
                          <m:t>𝛃</m:t>
                        </m:r>
                      </m:e>
                      <m:sub>
                        <m:r>
                          <a:rPr lang="en-US" b="1" i="1"/>
                          <m:t>𝟎</m:t>
                        </m:r>
                      </m:sub>
                    </m:sSub>
                    <m:r>
                      <a:rPr lang="en-US" b="1"/>
                      <m:t>+</m:t>
                    </m:r>
                    <m:sSub>
                      <m:sSubPr>
                        <m:ctrlPr>
                          <a:rPr lang="en-US" i="1"/>
                        </m:ctrlPr>
                      </m:sSubPr>
                      <m:e>
                        <m:r>
                          <a:rPr lang="en-US" b="1" i="1"/>
                          <m:t>𝛃</m:t>
                        </m:r>
                      </m:e>
                      <m:sub>
                        <m:r>
                          <a:rPr lang="en-US" b="1" i="1"/>
                          <m:t>𝟏</m:t>
                        </m:r>
                      </m:sub>
                    </m:sSub>
                    <m:r>
                      <a:rPr lang="en-US" b="1"/>
                      <m:t>⋅</m:t>
                    </m:r>
                    <m:r>
                      <a:rPr lang="en-US" b="1" i="0" smtClean="0">
                        <a:latin typeface="Cambria Math" panose="02040503050406030204" pitchFamily="18" charset="0"/>
                      </a:rPr>
                      <m:t>𝐉𝐨𝐛</m:t>
                    </m:r>
                    <m:r>
                      <a:rPr lang="en-US" b="1" i="0" smtClean="0">
                        <a:latin typeface="Cambria Math" panose="02040503050406030204" pitchFamily="18" charset="0"/>
                      </a:rPr>
                      <m:t> </m:t>
                    </m:r>
                    <m:r>
                      <a:rPr lang="en-US" b="1" i="0" smtClean="0">
                        <a:latin typeface="Cambria Math" panose="02040503050406030204" pitchFamily="18" charset="0"/>
                      </a:rPr>
                      <m:t>𝐋𝐞𝐯𝐞𝐥</m:t>
                    </m:r>
                    <m:r>
                      <a:rPr lang="en-US" b="1"/>
                      <m:t>+ </m:t>
                    </m:r>
                    <m:sSub>
                      <m:sSubPr>
                        <m:ctrlPr>
                          <a:rPr lang="en-US" i="1"/>
                        </m:ctrlPr>
                      </m:sSubPr>
                      <m:e>
                        <m:r>
                          <a:rPr lang="en-US" b="1" i="1"/>
                          <m:t>𝛃</m:t>
                        </m:r>
                      </m:e>
                      <m:sub>
                        <m:r>
                          <a:rPr lang="en-US" b="1" i="1"/>
                          <m:t>𝟐</m:t>
                        </m:r>
                      </m:sub>
                    </m:sSub>
                    <m:r>
                      <a:rPr lang="en-US" b="1"/>
                      <m:t>⋅</m:t>
                    </m:r>
                    <m:r>
                      <a:rPr lang="en-US" b="1" i="0" smtClean="0">
                        <a:latin typeface="Cambria Math" panose="02040503050406030204" pitchFamily="18" charset="0"/>
                      </a:rPr>
                      <m:t>𝐓𝐨𝐭𝐚𝐥𝐖𝐨𝐫𝐤𝐢𝐧𝐠𝐘𝐞𝐚𝐫𝐬</m:t>
                    </m:r>
                  </m:oMath>
                </a14:m>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fit equation: </a:t>
                </a:r>
                <a14:m>
                  <m:oMath xmlns:m="http://schemas.openxmlformats.org/officeDocument/2006/math">
                    <m:groupChr>
                      <m:groupChrPr>
                        <m:chr m:val="^"/>
                        <m:pos m:val="top"/>
                        <m:vertJc m:val="bot"/>
                        <m:ctrlPr>
                          <a:rPr lang="en-US" i="1">
                            <a:latin typeface="Cambria Math" panose="02040503050406030204" pitchFamily="18" charset="0"/>
                          </a:rPr>
                        </m:ctrlPr>
                      </m:groupChrPr>
                      <m:e>
                        <m:r>
                          <m:rPr>
                            <m:brk/>
                          </m:rPr>
                          <a:rPr lang="en-US" b="1">
                            <a:latin typeface="Cambria Math" panose="02040503050406030204" pitchFamily="18" charset="0"/>
                          </a:rPr>
                          <m:t>𝐌</m:t>
                        </m:r>
                        <m:r>
                          <a:rPr lang="en-US" b="1">
                            <a:latin typeface="Cambria Math" panose="02040503050406030204" pitchFamily="18" charset="0"/>
                          </a:rPr>
                          <m:t>𝐨𝐧𝐭𝐡𝐥𝐲</m:t>
                        </m:r>
                        <m:r>
                          <a:rPr lang="en-US" b="1">
                            <a:latin typeface="Cambria Math" panose="02040503050406030204" pitchFamily="18" charset="0"/>
                          </a:rPr>
                          <m:t> </m:t>
                        </m:r>
                        <m:r>
                          <a:rPr lang="en-US" b="1">
                            <a:latin typeface="Cambria Math" panose="02040503050406030204" pitchFamily="18" charset="0"/>
                          </a:rPr>
                          <m:t>𝐈𝐧𝐜𝐨𝐦𝐞</m:t>
                        </m:r>
                      </m:e>
                    </m:groupChr>
                    <m:r>
                      <a:rPr lang="en-US" b="1">
                        <a:latin typeface="Cambria Math" panose="02040503050406030204" pitchFamily="18" charset="0"/>
                      </a:rPr>
                      <m:t>=</m:t>
                    </m:r>
                    <m:r>
                      <a:rPr lang="en-US" b="1" i="0" smtClean="0">
                        <a:latin typeface="Cambria Math" panose="02040503050406030204" pitchFamily="18" charset="0"/>
                      </a:rPr>
                      <m:t>−</m:t>
                    </m:r>
                    <m:r>
                      <a:rPr lang="en-US" b="1" i="0" smtClean="0">
                        <a:latin typeface="Cambria Math" panose="02040503050406030204" pitchFamily="18" charset="0"/>
                      </a:rPr>
                      <m:t>𝟏𝟖𝟒𝟎</m:t>
                    </m:r>
                    <m:r>
                      <a:rPr lang="en-US" b="1" i="0" smtClean="0">
                        <a:latin typeface="Cambria Math" panose="02040503050406030204" pitchFamily="18" charset="0"/>
                      </a:rPr>
                      <m:t>.</m:t>
                    </m:r>
                    <m:r>
                      <a:rPr lang="en-US" b="1" i="0" smtClean="0">
                        <a:latin typeface="Cambria Math" panose="02040503050406030204" pitchFamily="18" charset="0"/>
                      </a:rPr>
                      <m:t>𝟖𝟓</m:t>
                    </m:r>
                    <m:r>
                      <a:rPr lang="en-US" b="1" i="0" smtClean="0">
                        <a:latin typeface="Cambria Math" panose="02040503050406030204" pitchFamily="18" charset="0"/>
                      </a:rPr>
                      <m:t> +</m:t>
                    </m:r>
                    <m:r>
                      <a:rPr lang="en-US" b="1" i="0" smtClean="0">
                        <a:latin typeface="Cambria Math" panose="02040503050406030204" pitchFamily="18" charset="0"/>
                      </a:rPr>
                      <m:t>𝟑𝟕𝟎𝟖</m:t>
                    </m:r>
                    <m:r>
                      <a:rPr lang="en-US" b="1" i="0" smtClean="0">
                        <a:latin typeface="Cambria Math" panose="02040503050406030204" pitchFamily="18" charset="0"/>
                      </a:rPr>
                      <m:t>.</m:t>
                    </m:r>
                    <m:r>
                      <a:rPr lang="en-US" b="1" i="0" smtClean="0">
                        <a:latin typeface="Cambria Math" panose="02040503050406030204" pitchFamily="18" charset="0"/>
                      </a:rPr>
                      <m:t>𝟎𝟕</m:t>
                    </m:r>
                    <m:d>
                      <m:dPr>
                        <m:ctrlPr>
                          <a:rPr lang="en-US" b="1" i="0" smtClean="0">
                            <a:latin typeface="Cambria Math" panose="02040503050406030204" pitchFamily="18" charset="0"/>
                          </a:rPr>
                        </m:ctrlPr>
                      </m:dPr>
                      <m:e>
                        <m:r>
                          <a:rPr lang="en-US" b="1">
                            <a:latin typeface="Cambria Math" panose="02040503050406030204" pitchFamily="18" charset="0"/>
                          </a:rPr>
                          <m:t>𝐉𝐨𝐛</m:t>
                        </m:r>
                        <m:r>
                          <a:rPr lang="en-US" b="1">
                            <a:latin typeface="Cambria Math" panose="02040503050406030204" pitchFamily="18" charset="0"/>
                          </a:rPr>
                          <m:t> </m:t>
                        </m:r>
                        <m:r>
                          <a:rPr lang="en-US" b="1">
                            <a:latin typeface="Cambria Math" panose="02040503050406030204" pitchFamily="18" charset="0"/>
                          </a:rPr>
                          <m:t>𝐋𝐞𝐯𝐞𝐥</m:t>
                        </m:r>
                      </m:e>
                    </m:d>
                    <m:r>
                      <a:rPr lang="en-US" b="1">
                        <a:latin typeface="Cambria Math" panose="02040503050406030204" pitchFamily="18" charset="0"/>
                      </a:rPr>
                      <m:t>+</m:t>
                    </m:r>
                    <m:r>
                      <a:rPr lang="en-US" b="1" i="0" smtClean="0">
                        <a:latin typeface="Cambria Math" panose="02040503050406030204" pitchFamily="18" charset="0"/>
                      </a:rPr>
                      <m:t>𝟓𝟔</m:t>
                    </m:r>
                    <m:r>
                      <a:rPr lang="en-US" b="1" i="0" smtClean="0">
                        <a:latin typeface="Cambria Math" panose="02040503050406030204" pitchFamily="18" charset="0"/>
                      </a:rPr>
                      <m:t>.</m:t>
                    </m:r>
                    <m:r>
                      <a:rPr lang="en-US" b="1" i="0" smtClean="0">
                        <a:latin typeface="Cambria Math" panose="02040503050406030204" pitchFamily="18" charset="0"/>
                      </a:rPr>
                      <m:t>𝟑𝟐</m:t>
                    </m:r>
                    <m:r>
                      <a:rPr lang="en-US" b="1" i="0" smtClean="0">
                        <a:latin typeface="Cambria Math" panose="02040503050406030204" pitchFamily="18" charset="0"/>
                      </a:rPr>
                      <m:t>(</m:t>
                    </m:r>
                    <m:r>
                      <a:rPr lang="en-US" b="1">
                        <a:latin typeface="Cambria Math" panose="02040503050406030204" pitchFamily="18" charset="0"/>
                      </a:rPr>
                      <m:t>𝐓𝐨𝐭𝐚𝐥𝐖𝐨𝐫𝐤𝐢𝐧𝐠𝐘𝐞𝐚𝐫𝐬</m:t>
                    </m:r>
                    <m:r>
                      <a:rPr lang="en-US" b="1" i="0" smtClean="0">
                        <a:latin typeface="Cambria Math" panose="02040503050406030204" pitchFamily="18" charset="0"/>
                      </a:rPr>
                      <m:t>)</m:t>
                    </m:r>
                  </m:oMath>
                </a14:m>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Regression Metrics:</a:t>
                </a:r>
              </a:p>
              <a:p>
                <a:pPr marL="742950" lvl="1" indent="-285750">
                  <a:buFont typeface="Arial" panose="020B0604020202020204" pitchFamily="34" charset="0"/>
                  <a:buChar char="•"/>
                </a:pPr>
                <a:r>
                  <a:rPr lang="en-US" dirty="0"/>
                  <a:t>R</a:t>
                </a:r>
                <a:r>
                  <a:rPr lang="en-US" baseline="30000" dirty="0"/>
                  <a:t>2</a:t>
                </a:r>
                <a:r>
                  <a:rPr lang="en-US" dirty="0"/>
                  <a:t>:  </a:t>
                </a:r>
                <a:r>
                  <a:rPr lang="en-US" b="1" dirty="0"/>
                  <a:t>.9154</a:t>
                </a:r>
                <a:endParaRPr lang="en-US" dirty="0"/>
              </a:p>
              <a:p>
                <a:pPr marL="742950" lvl="1" indent="-285750">
                  <a:buFont typeface="Arial" panose="020B0604020202020204" pitchFamily="34" charset="0"/>
                  <a:buChar char="•"/>
                </a:pPr>
                <a:r>
                  <a:rPr lang="en-US" dirty="0"/>
                  <a:t>RMSE: </a:t>
                </a:r>
                <a:r>
                  <a:rPr lang="en-US" b="1" dirty="0"/>
                  <a:t>$1,430.946</a:t>
                </a:r>
                <a:r>
                  <a:rPr lang="en-US" dirty="0"/>
                  <a:t> </a:t>
                </a:r>
              </a:p>
              <a:p>
                <a:pPr marL="285750" indent="-285750">
                  <a:buFont typeface="Arial" panose="020B0604020202020204" pitchFamily="34" charset="0"/>
                  <a:buChar char="•"/>
                </a:pPr>
                <a:endParaRPr lang="en-US" dirty="0"/>
              </a:p>
            </p:txBody>
          </p:sp>
        </mc:Choice>
        <mc:Fallback>
          <p:sp>
            <p:nvSpPr>
              <p:cNvPr id="7" name="TextBox 6">
                <a:extLst>
                  <a:ext uri="{FF2B5EF4-FFF2-40B4-BE49-F238E27FC236}">
                    <a16:creationId xmlns:a16="http://schemas.microsoft.com/office/drawing/2014/main" id="{142A6AC5-709B-5F49-9CAD-025C3DA0A9A7}"/>
                  </a:ext>
                </a:extLst>
              </p:cNvPr>
              <p:cNvSpPr txBox="1">
                <a:spLocks noRot="1" noChangeAspect="1" noMove="1" noResize="1" noEditPoints="1" noAdjustHandles="1" noChangeArrowheads="1" noChangeShapeType="1" noTextEdit="1"/>
              </p:cNvSpPr>
              <p:nvPr/>
            </p:nvSpPr>
            <p:spPr>
              <a:xfrm>
                <a:off x="318051" y="1659833"/>
                <a:ext cx="11658047" cy="3821431"/>
              </a:xfrm>
              <a:prstGeom prst="rect">
                <a:avLst/>
              </a:prstGeom>
              <a:blipFill>
                <a:blip r:embed="rId2"/>
                <a:stretch>
                  <a:fillRect l="-218" t="-662"/>
                </a:stretch>
              </a:blipFill>
            </p:spPr>
            <p:txBody>
              <a:bodyPr/>
              <a:lstStyle/>
              <a:p>
                <a:r>
                  <a:rPr lang="en-US">
                    <a:noFill/>
                  </a:rPr>
                  <a:t> </a:t>
                </a:r>
              </a:p>
            </p:txBody>
          </p:sp>
        </mc:Fallback>
      </mc:AlternateContent>
    </p:spTree>
    <p:extLst>
      <p:ext uri="{BB962C8B-B14F-4D97-AF65-F5344CB8AC3E}">
        <p14:creationId xmlns:p14="http://schemas.microsoft.com/office/powerpoint/2010/main" val="381975734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{8E52A979-54DC-894D-BAA5-F7511130D45A}tf10001120</Template>
  <TotalTime>4062</TotalTime>
  <Words>683</Words>
  <Application>Microsoft Macintosh PowerPoint</Application>
  <PresentationFormat>Widescreen</PresentationFormat>
  <Paragraphs>150</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Cambria Math</vt:lpstr>
      <vt:lpstr>Gill Sans MT</vt:lpstr>
      <vt:lpstr>Parcel</vt:lpstr>
      <vt:lpstr>Attrition &amp; Income modeling For Frito Lay</vt:lpstr>
      <vt:lpstr>Inquiries</vt:lpstr>
      <vt:lpstr>Data Set</vt:lpstr>
      <vt:lpstr>Factors Correlated To Attrition</vt:lpstr>
      <vt:lpstr>Other Correlated Variables</vt:lpstr>
      <vt:lpstr>Models</vt:lpstr>
      <vt:lpstr>Model 1 – Full Data Naïve Bayes – Predicting Attrition</vt:lpstr>
      <vt:lpstr>Model 1 – Subset Data Naïve Bayes – Predicting Attrition</vt:lpstr>
      <vt:lpstr>Model 2 – Linear Regression – Predicting Monthly Income</vt:lpstr>
      <vt:lpstr>Job Role Trends</vt:lpstr>
      <vt:lpstr>Conclusions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1 – Initial EDA</dc:title>
  <dc:creator>Microsoft Office User</dc:creator>
  <cp:lastModifiedBy>Microsoft Office User</cp:lastModifiedBy>
  <cp:revision>81</cp:revision>
  <dcterms:created xsi:type="dcterms:W3CDTF">2019-10-11T21:46:48Z</dcterms:created>
  <dcterms:modified xsi:type="dcterms:W3CDTF">2019-12-07T04:48:52Z</dcterms:modified>
</cp:coreProperties>
</file>

<file path=docProps/thumbnail.jpeg>
</file>